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1"/>
  </p:handoutMasterIdLst>
  <p:sldIdLst>
    <p:sldId id="256" r:id="rId3"/>
    <p:sldId id="963" r:id="rId5"/>
    <p:sldId id="966" r:id="rId6"/>
    <p:sldId id="965" r:id="rId7"/>
    <p:sldId id="923" r:id="rId8"/>
    <p:sldId id="967" r:id="rId9"/>
    <p:sldId id="968" r:id="rId10"/>
    <p:sldId id="925" r:id="rId11"/>
    <p:sldId id="969" r:id="rId12"/>
    <p:sldId id="970" r:id="rId13"/>
    <p:sldId id="973" r:id="rId14"/>
    <p:sldId id="972" r:id="rId15"/>
    <p:sldId id="975" r:id="rId16"/>
    <p:sldId id="977" r:id="rId17"/>
    <p:sldId id="976" r:id="rId18"/>
    <p:sldId id="934" r:id="rId19"/>
    <p:sldId id="978" r:id="rId20"/>
    <p:sldId id="980" r:id="rId21"/>
    <p:sldId id="981" r:id="rId22"/>
    <p:sldId id="982" r:id="rId23"/>
    <p:sldId id="983" r:id="rId24"/>
    <p:sldId id="984" r:id="rId25"/>
    <p:sldId id="985" r:id="rId26"/>
    <p:sldId id="986" r:id="rId27"/>
    <p:sldId id="987" r:id="rId28"/>
    <p:sldId id="988" r:id="rId29"/>
    <p:sldId id="989" r:id="rId30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53FFA1"/>
    <a:srgbClr val="2D60C7"/>
    <a:srgbClr val="84B5E5"/>
    <a:srgbClr val="008000"/>
    <a:srgbClr val="4571FF"/>
    <a:srgbClr val="F6D7B8"/>
    <a:srgbClr val="EDB073"/>
    <a:srgbClr val="2C4573"/>
    <a:srgbClr val="7F80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160" autoAdjust="0"/>
  </p:normalViewPr>
  <p:slideViewPr>
    <p:cSldViewPr snapToGrid="0">
      <p:cViewPr>
        <p:scale>
          <a:sx n="100" d="100"/>
          <a:sy n="100" d="100"/>
        </p:scale>
        <p:origin x="-936" y="-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8405" cy="384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1466F6-2A56-4AD8-8D5E-99E5D0942D6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B09FC5-A84D-4E9D-9CA7-AE31317BD2F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133C742-EEDE-42F8-BBF4-DE6B17AF0E19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ECCE01B-9CC7-41BF-A9F0-49896738A9A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93057-5528-3549-89E2-97C5373A791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93057-5528-3549-89E2-97C5373A791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93057-5528-3549-89E2-97C5373A791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93057-5528-3549-89E2-97C5373A791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93057-5528-3549-89E2-97C5373A791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Around 5% error rate. Good enough to be useful.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Founders: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Demis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Hassabis</a:t>
            </a:r>
            <a:r>
              <a:rPr lang="en-US" baseline="0" dirty="0" smtClean="0"/>
              <a:t>, Shane Legg, Mustafa </a:t>
            </a:r>
            <a:r>
              <a:rPr lang="en-US" baseline="0" dirty="0" err="1" smtClean="0"/>
              <a:t>Suleyman</a:t>
            </a:r>
            <a:endParaRPr lang="en-US" baseline="0" dirty="0" smtClean="0"/>
          </a:p>
          <a:p>
            <a:r>
              <a:rPr lang="en-US" baseline="0" dirty="0" smtClean="0"/>
              <a:t>Why was this milestone particularly worrying from an ethics point of view?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93057-5528-3549-89E2-97C5373A791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215A688-2A02-4252-8F80-2AEEB693329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A3763691-4FD2-4972-8193-2A207F5FB45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GIF"/><Relationship Id="rId1" Type="http://schemas.openxmlformats.org/officeDocument/2006/relationships/image" Target="../media/image16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hyperlink" Target="http://cs.berkeley.edu/~jfc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4078"/>
            <a:ext cx="7848600" cy="1793817"/>
          </a:xfrm>
        </p:spPr>
        <p:txBody>
          <a:bodyPr/>
          <a:lstStyle/>
          <a:p>
            <a:pPr algn="ctr"/>
            <a:r>
              <a:rPr lang="en-US" sz="3600" cap="none" dirty="0" smtClean="0">
                <a:solidFill>
                  <a:schemeClr val="accent1"/>
                </a:solidFill>
              </a:rPr>
              <a:t>CS294-129: Designing, Visualizing and Understanding Deep Neural Networks</a:t>
            </a:r>
            <a:endParaRPr lang="en-US" sz="3600" cap="none" dirty="0">
              <a:solidFill>
                <a:schemeClr val="accent1"/>
              </a:solidFill>
            </a:endParaRPr>
          </a:p>
        </p:txBody>
      </p:sp>
      <p:sp>
        <p:nvSpPr>
          <p:cNvPr id="4" name="Subtitle 2"/>
          <p:cNvSpPr txBox="1"/>
          <p:nvPr/>
        </p:nvSpPr>
        <p:spPr>
          <a:xfrm>
            <a:off x="1929973" y="3756211"/>
            <a:ext cx="5334000" cy="21016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ctr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 panose="05020102010507070707"/>
              <a:buNone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 panose="05020102010507070707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 panose="05020102010507070707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 panose="05020102010507070707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33CC"/>
                </a:solidFill>
              </a:rPr>
              <a:t>John Canny</a:t>
            </a:r>
            <a:endParaRPr lang="en-US" sz="2800" b="1" dirty="0" smtClean="0">
              <a:solidFill>
                <a:srgbClr val="0033CC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Fall 2016</a:t>
            </a:r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CN: </a:t>
            </a:r>
            <a:r>
              <a:rPr lang="en-US" sz="2400" dirty="0" smtClean="0"/>
              <a:t>34652</a:t>
            </a:r>
            <a:endParaRPr lang="en-US" sz="2400" dirty="0" smtClean="0"/>
          </a:p>
          <a:p>
            <a:r>
              <a:rPr lang="en-US" sz="2400" dirty="0" smtClean="0">
                <a:solidFill>
                  <a:schemeClr val="tx1"/>
                </a:solidFill>
              </a:rPr>
              <a:t>With considerable help from Andrej </a:t>
            </a:r>
            <a:r>
              <a:rPr lang="en-US" sz="2400" dirty="0" err="1" smtClean="0">
                <a:solidFill>
                  <a:schemeClr val="tx1"/>
                </a:solidFill>
              </a:rPr>
              <a:t>Karpathy</a:t>
            </a:r>
            <a:r>
              <a:rPr lang="en-US" sz="2400" dirty="0" smtClean="0">
                <a:solidFill>
                  <a:schemeClr val="tx1"/>
                </a:solidFill>
              </a:rPr>
              <a:t>, </a:t>
            </a:r>
            <a:r>
              <a:rPr lang="en-US" sz="2400" dirty="0" err="1" smtClean="0">
                <a:solidFill>
                  <a:schemeClr val="tx1"/>
                </a:solidFill>
              </a:rPr>
              <a:t>Fei-Fei</a:t>
            </a:r>
            <a:r>
              <a:rPr lang="en-US" sz="2400" dirty="0" smtClean="0">
                <a:solidFill>
                  <a:schemeClr val="tx1"/>
                </a:solidFill>
              </a:rPr>
              <a:t> Li, Justin Johnson, Ian </a:t>
            </a:r>
            <a:r>
              <a:rPr lang="en-US" sz="2400" dirty="0" err="1" smtClean="0">
                <a:solidFill>
                  <a:schemeClr val="tx1"/>
                </a:solidFill>
              </a:rPr>
              <a:t>Goodfellow</a:t>
            </a:r>
            <a:r>
              <a:rPr lang="en-US" sz="2400" dirty="0" smtClean="0">
                <a:solidFill>
                  <a:schemeClr val="tx1"/>
                </a:solidFill>
              </a:rPr>
              <a:t> and several others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/>
          <p:nvPr/>
        </p:nvSpPr>
        <p:spPr>
          <a:xfrm>
            <a:off x="533400" y="1352550"/>
            <a:ext cx="8229600" cy="4895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 smtClean="0"/>
              <a:t>Yes !</a:t>
            </a:r>
            <a:endParaRPr lang="en-US" sz="3200" dirty="0" smtClean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914758"/>
          </a:xfrm>
        </p:spPr>
        <p:txBody>
          <a:bodyPr/>
          <a:lstStyle/>
          <a:p>
            <a:r>
              <a:rPr lang="en-US" sz="3600" dirty="0" smtClean="0">
                <a:solidFill>
                  <a:schemeClr val="bg1"/>
                </a:solidFill>
              </a:rPr>
              <a:t>Deep Learning: Is it Hype or Hope?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554" y="-76200"/>
            <a:ext cx="8229600" cy="1066800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Learning about Deep Neural Networks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7300"/>
            <a:ext cx="8229600" cy="49819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Yann </a:t>
            </a:r>
            <a:r>
              <a:rPr lang="en-US" dirty="0" err="1" smtClean="0"/>
              <a:t>Lecun</a:t>
            </a:r>
            <a:r>
              <a:rPr lang="en-US" dirty="0" smtClean="0"/>
              <a:t> quote: DNNs require: “an </a:t>
            </a:r>
            <a:r>
              <a:rPr lang="en-US" dirty="0"/>
              <a:t>interplay between intuitive insights, theoretical modeling, practical implementations, empirical studies, and scientific </a:t>
            </a:r>
            <a:r>
              <a:rPr lang="en-US" dirty="0" smtClean="0"/>
              <a:t>analyses”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i.e. there isn’t a framework or core set of principles to explain everything (c.f. graphical models for machine learning).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We try to cover the ground in </a:t>
            </a:r>
            <a:r>
              <a:rPr lang="en-US" dirty="0" err="1" smtClean="0"/>
              <a:t>Lecun’s</a:t>
            </a:r>
            <a:r>
              <a:rPr lang="en-US" dirty="0" smtClean="0"/>
              <a:t> quote.  </a:t>
            </a:r>
            <a:endParaRPr lang="en-US" dirty="0"/>
          </a:p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1B168B-89B1-DC47-90F1-28CE2F9126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554" y="-76200"/>
            <a:ext cx="8229600" cy="1066800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This Course (please interrupt with questions)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7300"/>
            <a:ext cx="8229600" cy="49819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Goals:</a:t>
            </a:r>
            <a:endParaRPr lang="en-US" dirty="0" smtClean="0"/>
          </a:p>
          <a:p>
            <a:r>
              <a:rPr lang="en-US" dirty="0" smtClean="0"/>
              <a:t>Introduce deep learning to a broad audience.</a:t>
            </a:r>
            <a:endParaRPr lang="en-US" dirty="0" smtClean="0"/>
          </a:p>
          <a:p>
            <a:r>
              <a:rPr lang="en-US" dirty="0" smtClean="0"/>
              <a:t>Review principles and techniques (incl. visualization) for understanding deep networks.</a:t>
            </a:r>
            <a:endParaRPr lang="en-US" dirty="0" smtClean="0"/>
          </a:p>
          <a:p>
            <a:r>
              <a:rPr lang="en-US" dirty="0" smtClean="0"/>
              <a:t>Develop skill at designing networks for applications.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Materials:</a:t>
            </a:r>
            <a:endParaRPr lang="en-US" dirty="0" smtClean="0"/>
          </a:p>
          <a:p>
            <a:r>
              <a:rPr lang="en-US" dirty="0" smtClean="0"/>
              <a:t>Book(s)</a:t>
            </a:r>
            <a:endParaRPr lang="en-US" dirty="0" smtClean="0"/>
          </a:p>
          <a:p>
            <a:r>
              <a:rPr lang="en-US" dirty="0" smtClean="0"/>
              <a:t>Notes</a:t>
            </a:r>
            <a:endParaRPr lang="en-US" dirty="0" smtClean="0"/>
          </a:p>
          <a:p>
            <a:r>
              <a:rPr lang="en-US" dirty="0" smtClean="0"/>
              <a:t>Lectures</a:t>
            </a:r>
            <a:endParaRPr lang="en-US" dirty="0" smtClean="0"/>
          </a:p>
          <a:p>
            <a:r>
              <a:rPr lang="en-US" dirty="0" smtClean="0"/>
              <a:t>Visualizations</a:t>
            </a:r>
            <a:endParaRPr lang="en-US" dirty="0"/>
          </a:p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1B168B-89B1-DC47-90F1-28CE2F9126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554" y="-76200"/>
            <a:ext cx="8229600" cy="1066800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The role of Animation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7300"/>
            <a:ext cx="8229600" cy="498195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dirty="0" smtClean="0"/>
              <a:t>From A. </a:t>
            </a:r>
            <a:r>
              <a:rPr lang="en-US" dirty="0" err="1" smtClean="0"/>
              <a:t>Karpathy’s</a:t>
            </a:r>
            <a:r>
              <a:rPr lang="en-US" dirty="0" smtClean="0"/>
              <a:t> cs231n notes.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1B168B-89B1-DC47-90F1-28CE2F9126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http://cs231n.github.io/assets/nn3/opt2.gif"/>
          <p:cNvPicPr>
            <a:picLocks noChangeAspect="1" noChangeArrowheads="1" noCrop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0" y="1511300"/>
            <a:ext cx="4002617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cs231n.github.io/assets/nn3/opt1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849" y="1511300"/>
            <a:ext cx="4002617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554" y="-76200"/>
            <a:ext cx="8229600" cy="1066800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Prerequisites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7300"/>
            <a:ext cx="8229600" cy="4981956"/>
          </a:xfrm>
        </p:spPr>
        <p:txBody>
          <a:bodyPr>
            <a:normAutofit/>
          </a:bodyPr>
          <a:lstStyle/>
          <a:p>
            <a:r>
              <a:rPr lang="en-US" dirty="0" smtClean="0"/>
              <a:t>Knowledge </a:t>
            </a:r>
            <a:r>
              <a:rPr lang="en-US" dirty="0"/>
              <a:t>of calculus and linear algebra, Math 53/54 or equivalent.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Probability </a:t>
            </a:r>
            <a:r>
              <a:rPr lang="en-US" dirty="0"/>
              <a:t>and Statistics, CS70 or Stat 134. </a:t>
            </a:r>
            <a:r>
              <a:rPr lang="en-US" dirty="0" smtClean="0"/>
              <a:t>CS70 </a:t>
            </a:r>
            <a:r>
              <a:rPr lang="en-US" dirty="0"/>
              <a:t>is bare minimum preparation, a stat course is better</a:t>
            </a:r>
            <a:r>
              <a:rPr lang="en-US" dirty="0" smtClean="0"/>
              <a:t>.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Machine </a:t>
            </a:r>
            <a:r>
              <a:rPr lang="en-US" dirty="0"/>
              <a:t>Learning, </a:t>
            </a:r>
            <a:r>
              <a:rPr lang="en-US" dirty="0" smtClean="0"/>
              <a:t>CS189.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Programming</a:t>
            </a:r>
            <a:r>
              <a:rPr lang="en-US" dirty="0"/>
              <a:t>, CS61B or equivalent. Assignments will mostly use Python. 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1B168B-89B1-DC47-90F1-28CE2F9126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554" y="-76200"/>
            <a:ext cx="8229600" cy="1066800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Logistics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7300"/>
            <a:ext cx="8229600" cy="4981956"/>
          </a:xfrm>
        </p:spPr>
        <p:txBody>
          <a:bodyPr>
            <a:normAutofit/>
          </a:bodyPr>
          <a:lstStyle/>
          <a:p>
            <a:r>
              <a:rPr lang="en-US" dirty="0"/>
              <a:t>Course Number: CS 294-129 Fall 2016, UC </a:t>
            </a:r>
            <a:r>
              <a:rPr lang="en-US" dirty="0" smtClean="0"/>
              <a:t>Berkeley</a:t>
            </a:r>
            <a:endParaRPr lang="en-US" dirty="0" smtClean="0"/>
          </a:p>
          <a:p>
            <a:r>
              <a:rPr lang="en-US" dirty="0" smtClean="0"/>
              <a:t>On </a:t>
            </a:r>
            <a:r>
              <a:rPr lang="en-US" dirty="0" err="1" smtClean="0"/>
              <a:t>bCourses</a:t>
            </a:r>
            <a:r>
              <a:rPr lang="en-US" dirty="0" smtClean="0"/>
              <a:t>, publicly readable.</a:t>
            </a:r>
            <a:endParaRPr lang="en-US" dirty="0"/>
          </a:p>
          <a:p>
            <a:r>
              <a:rPr lang="en-US" dirty="0"/>
              <a:t>CCN: 34652 </a:t>
            </a:r>
            <a:endParaRPr lang="en-US" dirty="0"/>
          </a:p>
          <a:p>
            <a:r>
              <a:rPr lang="en-US" dirty="0"/>
              <a:t>Instructor: </a:t>
            </a:r>
            <a:r>
              <a:rPr lang="en-US" dirty="0">
                <a:hlinkClick r:id="rId1"/>
              </a:rPr>
              <a:t>John </a:t>
            </a:r>
            <a:r>
              <a:rPr lang="en-US" dirty="0" smtClean="0">
                <a:hlinkClick r:id="rId1"/>
              </a:rPr>
              <a:t>Canny</a:t>
            </a:r>
            <a:r>
              <a:rPr lang="en-US" dirty="0" smtClean="0"/>
              <a:t> lastname@berkeley.edu </a:t>
            </a:r>
            <a:endParaRPr lang="en-US" dirty="0"/>
          </a:p>
          <a:p>
            <a:r>
              <a:rPr lang="en-US" dirty="0"/>
              <a:t>Time: MW 1pm - 2:30pm</a:t>
            </a:r>
            <a:endParaRPr lang="en-US" dirty="0"/>
          </a:p>
          <a:p>
            <a:r>
              <a:rPr lang="en-US" dirty="0"/>
              <a:t>Location: 306 Soda Hall</a:t>
            </a:r>
            <a:endParaRPr lang="en-US" dirty="0"/>
          </a:p>
          <a:p>
            <a:r>
              <a:rPr lang="en-US" dirty="0"/>
              <a:t>Discussion: </a:t>
            </a:r>
            <a:r>
              <a:rPr lang="en-US" dirty="0" smtClean="0"/>
              <a:t>Join</a:t>
            </a:r>
            <a:r>
              <a:rPr lang="en-US" dirty="0"/>
              <a:t> </a:t>
            </a:r>
            <a:r>
              <a:rPr lang="en-US" dirty="0" smtClean="0"/>
              <a:t>Piazza for </a:t>
            </a:r>
            <a:r>
              <a:rPr lang="en-US" dirty="0"/>
              <a:t>announcements and to ask questions about the course</a:t>
            </a:r>
            <a:endParaRPr lang="en-US" dirty="0"/>
          </a:p>
          <a:p>
            <a:r>
              <a:rPr lang="en-US" dirty="0"/>
              <a:t>Office hours: </a:t>
            </a:r>
            <a:endParaRPr lang="en-US" dirty="0"/>
          </a:p>
          <a:p>
            <a:pPr lvl="1"/>
            <a:r>
              <a:rPr lang="en-US" dirty="0"/>
              <a:t>John Canny - M 2:30-3:30, in 637 Soda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1B168B-89B1-DC47-90F1-28CE2F9126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/>
          <p:nvPr/>
        </p:nvSpPr>
        <p:spPr>
          <a:xfrm>
            <a:off x="276225" y="1390650"/>
            <a:ext cx="8667749" cy="4857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More info later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Can be combined with other course projects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Encourage “open-source” projects that can be archived somewhere.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91475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Course Project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/>
          <p:nvPr/>
        </p:nvSpPr>
        <p:spPr>
          <a:xfrm>
            <a:off x="276225" y="1390650"/>
            <a:ext cx="8667749" cy="4857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914758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Outline – Basics/Computer Vision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4" t="22129" r="39999" b="35186"/>
          <a:stretch>
            <a:fillRect/>
          </a:stretch>
        </p:blipFill>
        <p:spPr bwMode="auto">
          <a:xfrm>
            <a:off x="161925" y="1019175"/>
            <a:ext cx="9858376" cy="548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/>
          <p:nvPr/>
        </p:nvSpPr>
        <p:spPr>
          <a:xfrm>
            <a:off x="276225" y="1390650"/>
            <a:ext cx="8667749" cy="4857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Reading: the Deep Learning Book, Introduction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914758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Some History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s://upload.wikimedia.org/wikipedia/commons/3/3a/1878_Adams_Monumental_Illustrated_Panorama_of_History_-_Geographicus_-_WorldHistory-adams-1871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98962"/>
            <a:ext cx="9144000" cy="386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/>
          <p:nvPr/>
        </p:nvSpPr>
        <p:spPr>
          <a:xfrm>
            <a:off x="276225" y="1390650"/>
            <a:ext cx="8667749" cy="4857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1940s-1960s: Cybernetics: Brain like electronic systems, morphed into modern control theory and signal processing.</a:t>
            </a:r>
            <a:endParaRPr lang="en-US" dirty="0" smtClean="0"/>
          </a:p>
          <a:p>
            <a:r>
              <a:rPr lang="en-US" dirty="0" smtClean="0">
                <a:solidFill>
                  <a:srgbClr val="0070C0"/>
                </a:solidFill>
              </a:rPr>
              <a:t>1960s-1980s: </a:t>
            </a:r>
            <a:r>
              <a:rPr lang="en-US" b="1" dirty="0" smtClean="0">
                <a:solidFill>
                  <a:srgbClr val="0070C0"/>
                </a:solidFill>
              </a:rPr>
              <a:t>D</a:t>
            </a:r>
            <a:r>
              <a:rPr lang="en-US" dirty="0" smtClean="0">
                <a:solidFill>
                  <a:srgbClr val="0070C0"/>
                </a:solidFill>
              </a:rPr>
              <a:t>igital computers, automata theory, computational complexity theory: simple shallow circuits are very limited…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 smtClean="0"/>
              <a:t>1980s-1990s: Connectionism: complex, non-linear networks, back-propagation.</a:t>
            </a:r>
            <a:endParaRPr lang="en-US" dirty="0" smtClean="0"/>
          </a:p>
          <a:p>
            <a:r>
              <a:rPr lang="en-US" dirty="0" smtClean="0">
                <a:solidFill>
                  <a:srgbClr val="0070C0"/>
                </a:solidFill>
              </a:rPr>
              <a:t>1990s-2010s: Computational learning theory, graphical models: Learning is computationally hard, simple shallow circuits are very limited…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 smtClean="0"/>
              <a:t>2006</a:t>
            </a:r>
            <a:r>
              <a:rPr lang="en-US" dirty="0" smtClean="0">
                <a:sym typeface="Wingdings" panose="05000000000000000000" pitchFamily="2" charset="2"/>
              </a:rPr>
              <a:t>: Deep learning: End-to-end training, large datasets, explosion in applications.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914758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Phases of Neural Network Research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914758"/>
          </a:xfrm>
        </p:spPr>
        <p:txBody>
          <a:bodyPr/>
          <a:lstStyle/>
          <a:p>
            <a:r>
              <a:rPr lang="en-US" sz="3600" dirty="0" smtClean="0">
                <a:solidFill>
                  <a:schemeClr val="bg1"/>
                </a:solidFill>
              </a:rPr>
              <a:t>Deep Learning: Hype or Hope?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/>
          <p:nvPr/>
        </p:nvSpPr>
        <p:spPr>
          <a:xfrm>
            <a:off x="276225" y="1028700"/>
            <a:ext cx="8667749" cy="5219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Recall the </a:t>
            </a:r>
            <a:r>
              <a:rPr lang="en-US" dirty="0" err="1" smtClean="0"/>
              <a:t>LeNet</a:t>
            </a:r>
            <a:r>
              <a:rPr lang="en-US" dirty="0" smtClean="0"/>
              <a:t> was a modern visual classification network that recognized digits for zip codes</a:t>
            </a:r>
            <a:r>
              <a:rPr lang="en-US" dirty="0" smtClean="0">
                <a:sym typeface="Wingdings" panose="05000000000000000000" pitchFamily="2" charset="2"/>
              </a:rPr>
              <a:t>. Its citations look like this:</a:t>
            </a:r>
            <a:endParaRPr lang="en-US" dirty="0" smtClean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The 2000s were a golden age for machine learning, and marked the ascent of graphical models. But not so for neural networks. 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914758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Citations of the “</a:t>
            </a:r>
            <a:r>
              <a:rPr lang="en-US" sz="3200" dirty="0" err="1" smtClean="0">
                <a:solidFill>
                  <a:schemeClr val="bg1"/>
                </a:solidFill>
              </a:rPr>
              <a:t>LeNet</a:t>
            </a:r>
            <a:r>
              <a:rPr lang="en-US" sz="3200" dirty="0" smtClean="0">
                <a:solidFill>
                  <a:schemeClr val="bg1"/>
                </a:solidFill>
              </a:rPr>
              <a:t>” paper</a:t>
            </a:r>
            <a:endParaRPr lang="en-US" sz="3200" dirty="0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0" y="2300284"/>
            <a:ext cx="8820150" cy="1190625"/>
            <a:chOff x="-114300" y="2552700"/>
            <a:chExt cx="8820150" cy="119062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93" t="66945" r="45104" b="25833"/>
            <a:stretch>
              <a:fillRect/>
            </a:stretch>
          </p:blipFill>
          <p:spPr bwMode="auto">
            <a:xfrm>
              <a:off x="-114300" y="2895597"/>
              <a:ext cx="7334250" cy="742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19" t="63704" r="44532" b="24722"/>
            <a:stretch>
              <a:fillRect/>
            </a:stretch>
          </p:blipFill>
          <p:spPr bwMode="auto">
            <a:xfrm>
              <a:off x="3905250" y="2552700"/>
              <a:ext cx="48006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Oval 2"/>
          <p:cNvSpPr/>
          <p:nvPr/>
        </p:nvSpPr>
        <p:spPr>
          <a:xfrm>
            <a:off x="190498" y="2357433"/>
            <a:ext cx="2914651" cy="117633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305425" y="2300284"/>
            <a:ext cx="3638549" cy="123348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105149" y="2328858"/>
            <a:ext cx="2200276" cy="117633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33425" y="3638549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Second phase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419850" y="3655454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Third phase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11503" y="3634252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Deep Learning “Winter”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/>
          <p:nvPr/>
        </p:nvSpPr>
        <p:spPr>
          <a:xfrm>
            <a:off x="276225" y="1028700"/>
            <a:ext cx="8667749" cy="5219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From both complexity and learning theory perspectives, simple networks are very limited.</a:t>
            </a:r>
            <a:endParaRPr lang="en-US" dirty="0" smtClean="0"/>
          </a:p>
          <a:p>
            <a:pPr lvl="1"/>
            <a:r>
              <a:rPr lang="en-US" sz="2400" dirty="0" smtClean="0"/>
              <a:t>Can’t compute parity with a small network.</a:t>
            </a:r>
            <a:endParaRPr lang="en-US" sz="2400" dirty="0" smtClean="0"/>
          </a:p>
          <a:p>
            <a:pPr lvl="1"/>
            <a:r>
              <a:rPr lang="en-US" sz="2400" dirty="0" smtClean="0"/>
              <a:t>NP-Hard to learn “simple” functions like 3SAT formulae, and i.e. training a DNN is NP-hard.</a:t>
            </a:r>
            <a:endParaRPr lang="en-US" sz="2400" dirty="0" smtClean="0"/>
          </a:p>
          <a:p>
            <a:pPr lvl="1"/>
            <a:endParaRPr lang="en-US" sz="24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914758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Why the success of DNNs is surprising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4098" name="Picture 2" descr="https://upload.wikimedia.org/wikipedia/commons/thumb/a/a5/Sat_reduced_to_Clique_from_Sipser.svg/2000px-Sat_reduced_to_Clique_from_Sipser.svg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552" y="3390899"/>
            <a:ext cx="3007094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/>
          <p:nvPr/>
        </p:nvSpPr>
        <p:spPr>
          <a:xfrm>
            <a:off x="276225" y="1028700"/>
            <a:ext cx="8667749" cy="5219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most successful DNN training algorithm is a version of gradient descent which will only find local optima. In other words, it’s a greedy algorithm. </a:t>
            </a:r>
            <a:r>
              <a:rPr lang="en-US" dirty="0" err="1" smtClean="0"/>
              <a:t>Backprop</a:t>
            </a:r>
            <a:r>
              <a:rPr lang="en-US" dirty="0" smtClean="0"/>
              <a:t>: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     loss = f(g(h(y)))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             d loss/</a:t>
            </a:r>
            <a:r>
              <a:rPr lang="en-US" dirty="0" err="1" smtClean="0"/>
              <a:t>dy</a:t>
            </a:r>
            <a:r>
              <a:rPr lang="en-US" dirty="0" smtClean="0"/>
              <a:t> = f’(g) x g’(h) x h’(y)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Greedy algorithms are even more limited in what they can represent and how well they learn.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If a problem has a greedy solution, its regarded as an “easy” problem. 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914758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Why the success of DNNs is surprising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/>
          <p:nvPr/>
        </p:nvSpPr>
        <p:spPr>
          <a:xfrm>
            <a:off x="276225" y="1028700"/>
            <a:ext cx="8667749" cy="5219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graphical models, values in a network represent random variables, and have a clear meaning. The network structure encodes dependency </a:t>
            </a:r>
            <a:r>
              <a:rPr lang="en-US" dirty="0" smtClean="0"/>
              <a:t>information, i.e. you can represent rich models.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 a DNN, node activations encode nothing in particular, and the network structure only encodes (trivially) how they derive from each other.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914758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Why the success of DNNs is surprising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File:Graphical model example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949" y="4048123"/>
            <a:ext cx="3057525" cy="229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914758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Why the success of DNNs is surprising obvious</a:t>
            </a:r>
            <a:endParaRPr lang="en-US" sz="3200" strike="sngStrike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5438775" y="409576"/>
            <a:ext cx="1685925" cy="133349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/>
          <p:nvPr/>
        </p:nvSpPr>
        <p:spPr>
          <a:xfrm>
            <a:off x="276225" y="1028700"/>
            <a:ext cx="8667749" cy="5219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Hierarchical representations are ubiquitous in AI. Computer vision: 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2" t="20463" r="15573" b="8611"/>
          <a:stretch>
            <a:fillRect/>
          </a:stretch>
        </p:blipFill>
        <p:spPr bwMode="auto">
          <a:xfrm>
            <a:off x="1389815" y="1871715"/>
            <a:ext cx="6440567" cy="5176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914758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Why the success of DNNs is surprising obvious</a:t>
            </a:r>
            <a:endParaRPr lang="en-US" sz="3200" strike="sngStrike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5438775" y="409576"/>
            <a:ext cx="1685925" cy="133349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/>
          <p:nvPr/>
        </p:nvSpPr>
        <p:spPr>
          <a:xfrm>
            <a:off x="276225" y="1028700"/>
            <a:ext cx="8667749" cy="5219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Natural language: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2" descr="tree_images/ch08-tree-1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351" y="2128647"/>
            <a:ext cx="5505054" cy="357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914758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Why the success of DNNs is surprising obvious</a:t>
            </a:r>
            <a:endParaRPr lang="en-US" sz="3200" strike="sngStrike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5438775" y="409576"/>
            <a:ext cx="1685925" cy="133349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/>
          <p:nvPr/>
        </p:nvSpPr>
        <p:spPr>
          <a:xfrm>
            <a:off x="276225" y="1028700"/>
            <a:ext cx="8667749" cy="5219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Human Learning: is deeply layered. 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3074" name="Picture 2" descr="https://upload.wikimedia.org/wikipedia/commons/thumb/9/92/Zone_of_proximal_development.svg/2000px-Zone_of_proximal_development.svg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2018109"/>
            <a:ext cx="4614862" cy="423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data:image/jpeg;base64,/9j/4AAQSkZJRgABAQAAAQABAAD/2wCEAAkGBxMTEhUTExMWFhUXGR4bGRgYGBoeHhofHx0eIB8eHRobHSggIB0nIBgeITEjJSkrLjAvGh8zODMsNygtLisBCgoKDg0OGhAQGi0lHyUtLS0tLS0tLS0tLS0tLS0tLS0tLS0tLS0tLS0tLS0tLS0tLS0tLS0tLS0tLS0tLS0tLf/AABEIAMIBAwMBIgACEQEDEQH/xAAaAAACAwEBAAAAAAAAAAAAAAADBAACBQEG/8QAPxAAAQMCBQIDBgQFAwQBBQAAAQIRIQMxAAQSQVEiYRNxgQUyQpGhsSNSwfAUYtHh8TNygiRDksIGFURjc4P/xAAYAQEBAQEBAAAAAAAAAAAAAAABAAIDBP/EAB4RAQEBAAMBAAMBAAAAAAAAAAABEQIhMUFCUWES/9oADAMBAAIRAxEAPwDzSs2FgJXtJ3f/AD3bHF0WJKTBcB+5ieYH1wHLJ6WHmVNjSVTB2uElgw+9v3zgvSN5OiXDEKAZKQHLnlvIPhqpT1JUgloeophJs302wtlIfSZYgG5f9h8OVkCwfT5FlGXJces95x5+XrpC+hyXdyIj3UwH7H/GJRpudSrWneZtb+2+GqlCbyfea0ByHtYWDfXDYypShCkysjoSraDJFt39BGHVI7kUtEa9tTBKBcGd/t3xM6krSEoURTCrh3WpoZ50xD8jeMBTXQ2lRJDkqVvUJfpB5kP85w54yklKTC27MgNYd2M7hod8OYfSdBawT4gPibqI/wBNNiH2sHP3nC2Yzo0agygSBSQx/EMBUMIdhzthnMUxo1EfguQrSSDUIMM/w7wYd8BzCVulSg1TSQhP5AwCTEOUuDFwDGNxlmCisalJZVU/ESnoG/Z2+QbGuml4TAq8SosOAACXguYP7fAwv+GSmmyVVqkf7UmNXnG7bepqJTSPSXqn3iYCSksR8tjDF4bDRAq6C2rMe8bIDgpDQUhmaGltp2xdSiumVKUmnTS0D5TuTt+hl6ozSadRPT4tYSEu6TeSzEaS0eVgCCrnMwpNQqrEVKpcimgBgTy1mJsQTbjFhER7Q2pp0IPx1NneA/n+2OEqmYou4SqqozqqEs8WHxctGDU8mqqDUzC9CR7iJDC/SlWzsLvaMFq5ttKaVMpAHSpmJZg7eYLgkvvaNRkrTyVVZJWrSnyCXhnZ+AN8MoOWRuVmfdDu7ETYiD+5xBkTVJXVX0sC6ja43gcY5SFNKQKSNZS3Ur3dxtNz9G3xVD5T2it9NOizz1yIYWgDy5fFKVRaiRUqIptYBLl9mAl8BKi6TVWouCfDSGhtxs27/phlJ6NSUppCwJMncb8NtOHQHnVLJYLVo26FGxm4ZtQdosML1Qr4pA3NOX3sLO+/pfDWUriHqVakOwhuLmzFsJ1SlKerxQWgvvezDff+j4kHTQlRgJixQvSe/SbnBElRS5VWAdveDMBuX/lHzGNPJZcGnTOpLS5KS/2EuJdrRzhXNUkpAD0yQ8W/lsYIj97a+AvUSkMIJEOqoSWI7QMDAawIiVJWCA5Hwhr8cOdjhwUVurppEjhi8RY/t8JrYlThSFQAb28/X5YyVEKJLoIUqbOlben9NsFpZwiCrU0MsBKo/Ksbz64Wr0yPfmQy0cn5Odi/a2IVGXHiIF3YKSSwDuOTdzY2xJoLrAlBQSFBMwNSbltIhSbfWMVrMtCwxBcFg7KbdB525+oxXMMpKClSilgHHv0oG7SDMW4wdFQK6d2BZMaiBFREQRuNz5QwMzSUlJSFFRMH8wDFv97qH7uajUBlJIclUy3Lgu42I4Y84Yr0WBIAYh1aeOQNiOG2OEqtKQp33j4ojc9QBYjf0xI+iskBitST+UFTDy7YmEUJSoAk/KmD8jiYz/mHWfkKILMfdY7/AL24xreB8ShBMR7x4A47xgfs3Kx2hy9gTZ7Pv88aRTrLGFEkObIS1hyoz6458ufbUnQFFKgAA7pEM3TIu4L7/TDFNDMqOkl5gzYTZj5u92GDUsuQCE+6JZ9j8SiZD4Nl6BCCtQSREmAD5HcBvljncMWySklKgFkgSSGk7JfYf5iAOZuspiCQFKYKKfdQmwDB+1vLCSUqpEKQHDkjV8RmdLDY98Hy9RGrTpVpMqkMo8h9o/XnHScM7Or0AoBC1Js6aaVb/wAx2Nx9MFZAPWWAc1CTJ/lB57YFnFufELFZikLaZZ52Hf1wnWSkFNBytKTrqqeDZ28gk3eSRvhzRuHw6xrUkFRBFJDOEgG5SxdyWvJFowWpV/h0uXNZVkqIO9yePPu3YXsnPJCKleqkBFqfchmEenzJ2wrmElA1r669RQ0gj3BcH+UCLfScWdpzWlOpIBVXX7yoZIInbgxtbtg1JISk06Q1VPjLf6cbl7i/pPdNaSkpRSJNdRDqGzg32hwf3IaQUUClSBYk66g+I3udvu2NAynMqSk0aJClLUrVXa/kTbfqFwS24xBQpUEjW5qllFPEH4gS13d3sW5ZNYZZCkJU9TkgMndrSsWYv+gTp5cv4i3CbEkg6y2rzcuflgQeVScwoqW5TYvAMTpAhyxdm5w2c4lP4dMFSg7E+6H45vs2+B0wqooICWpksAIlt2cSz8A8vg+tNNQShOqol34ZuBvuw/yosjJEjxKpguwVZ5gQwLvbv54MhWoAJSEU9RSVL0glzt2cj9uMXzYSBqrqdx7sv6cP9x3wDMyNVVkpAhAFgxL9zYeuJIlRIHhMAnpNQhyGJUWcO3ft2gRNKPeqrLeTg+Vt8H0OhK6vShx0h+0ncm5t3jB8qVKiggJCnYlIJIBYw3cc25fEEyIzDAJQEJYklhZ7T53/AGV6qa4JKeoO6ukm/mlrEyIwelRSCDUrqUAFdCbEkFxBYX+hxmBNLpKai0q0/wCbTd8agM5SrUTTimwgFnEw93k/fCtTNAgEoKmUSSSX6TZyezWH9TnW5IqIqgMCkkFxH5v1bHF1amkA0XKvjcy0GS7wL4UqfCGohS0liWuLuQzxECMd0qSEpUAtMlJBLHmRaVbvg+azB6AugltTLIJdmgpG7GSH8uMcCdJaFIUNj0qE7jjnBVAaNIByFzyb93mZ4DYAqlqUWLLTCSCUgkvBDdKwCOx1eWCLQHJQDsyX2f4Vb+rR64tQ6wAW1jqVsFfmgSCATHLd8SD8Qo0LA6nVrj3hyQLNAPmDitWmArxEOA7032VwfPc8YlUkaViGJ1dgI1H5aS3IxSgoCVTTWCBuUGJb80/LCD9DMMlSAkIOpxwlR8/gjg/fAK9K7IYC6fyt8aT+VreXybyiSkhJYkFh/wDkSQHTzG3mG7zMsQFA6fhCmlFzoU4t/XFpZhpEzoUe6bHvbfExTO5ZIWoFawXkJkTLjsb+uJhDSyqdBBABIYMfivA4/wA45l8wdQY6up9TNMTew2wKmVJKhKgRciZMG8b34w2hfhEKIGxLD3UiGnfYDHk9dWvSpganT0kyPiWeB2/pjG9tU1BWhAbSHFMHpQPW53jGhmc+ogqT/qFMDUGppa72Co88Z+XSFHUQdCR1aveWXDEvfGuHGztX9AZRJqPJU0mort8KeOB6eWNHL1XId1BCdnaIEbSW5ntjtSmCyiyUj3EBnPkPudnxysdCgqoQ5A8OkA4MXUCfKTJ8sdN0Yi6xqJDACrWJASfgEgEtbz2Z2jGd4KtJpU3BN1bKYgAEtDP+4w5QrVAVVFBIUodLi2z9mePXvgdRfhJEDUptKRsowxSS24WFbyP9t50kyATr8NSimnR6jB6j3STtAbz5k2bzBSP4h5PShDOCG9Opw7izG7tjispAoJDqhVRShIhwHd3+V/PCdXMPU16h4dKKfTC12c2h+7HS4uWvakXSLppe9UU3i1Ltq+HYAASdmYc41s5X8FPhIipDmzeQ52ngbvhamkZekVz41QwSHd3Ll/nimUywShNZRJVISHgqf4uxefQicQCOTQFFVVUGQke8T+z9/LBKqFVlEq6AGcWA4bvaTvi9LQgCosFSlHpAYEFiWKXtDN9d8HSgrXrWnSkCXsIdiWmzS3GIl9Slk00IUlPLMTDu7wzPz0vi4GlwlOuoGSWs/KRzILO/NmK1TNa1aUDSkO53UL3LRFztc7YNTI/7fwe9UYQnkPIAn0fsRIvVpFCtJOqq7eVtJ4abXiwxK1IoOqq6qrg6dm9ISmXL9+HxYUwo6aQBYdS1cnceT3/zjgqR4NNIWWOpckSD8y0+g4whcrAD12UpyPC4cRHG79vUFXTUvqqK0oDdIiDuzTZ/2MBp0TTV1OuooaWfd99phhfvhj+HdQXVWWgBIAlhAA3HbviS6V0UKSUAkkEdWlnJuxBV9R72M3NKSzGjTYXJSQZkl3/ZONeqUABkM4ZzJhza3Jft5YBXzhKLt2KRxZgIaI5xqCsmlQQp5KHMBtQYdxLkB8OUMvmNY01UKYNKruX3kmBhrI00GUhiOGYFlbHscXyvs4qUVIqvqDhKx8o5YNHfGmUXVX/p5lDOSy0p72IF7XF++M5eVqISVp0mmXOp9w4EDfjGwqvUSCiol0uRuWcfCfWx4FsZuYolDGmdWp3iwBDgg8FQA4JBD4CRpISvqSZS4YA8qkeT6Y4fy5VJA8RPvuICW9f/ABe7OS3GDVED3kBtIZSezQUndLODv54XJKT4iAQk3c/lCQQwliNPDvsz4EZ0lY8RIGlJlPcHcfllpu2OVwkAFuhR0kB3BJ24PfhsWrLCEhQcpU4ILzfUlhuHidhcYsEhLqZ0KF/yiWIjY3B+kNRK5OqnSgFepCwyVEMUmzkbTcbbd+50LkFJ1jtC0vv/ADD3gRO/Lq5lOkadI6pQziVANN5CgG/Zcyr1E6ATrplol2UBPYT6acX1Jl0BSXRXUhJdk6wGngnHcJmjQVKl6SbgAGd2gwb+uJgwHA4VqZ2ADBvSe1z/AGw/mMwkI3KgQwN1rM+gH6fNH+I8PSEgmWAABZRZ4Z48rt3wUhQ/MwVop7df5iJm/o24x5+HD67WlqHWspW0DUtQBZ2cJDWAbnYtsMPZllINQgikgMgcz5yeSMXVk9KfASf5qqmeUgkzukEE/LjFcupNUFTaaNMMCQSnpIJebqte5GOodyWZLfxCkusv4aHswGktdpv2L3xK2UU6alRzUUH0na1/5RIYNIA5bns+smoV1qhACOlITwGaLXIPF8EySSsVKy6jAJuA4BsBHmzY15WV9HhtVWoNuDdSi4AA3ubWbCVeh1msoXhFNplh6ht7xzhrM1VLIr1QNOlkIYOSTA2DzebeTkWopPiK0qqqLBOw06YbZKQWe7n1wEFdEumg48So5UvhMOonY3Y233fC1LKIqLHTpy9Nw2xe5c358sETllLOlLlUAkm8DpaAGZm7JA3e3tBYSBRQGSn3rdRuB379+MMFKqWai1AwgBklU+Gjv+qvJ7Ph4JFRanA8NCel7NdzuAeWO3GK1WSE6YKveMv2B4ftbvJwZVHw/wAJJfUQpSeEvGnaT8PaGeQu5ZHjKdQaQAC7JZhD9mgf5S9s1XUUBTUn94b/AMxAvNsOZrTpTTpBypR1GxE2mztPDNhL2kU6fDSshILrPcXIG8lm+U3oidFTp6yEoB1Abn+p/v5h1Km6VuEk9NJN9ve/vgWWoklOkdQH4aHcIH5lHk3vgoGhTIIqVle8vZGzD9t9sIDRRcEVGpop2Q5BIY6SQ0szPyD54YypUqKaAhH541Hzct8nsJGBe0croIXUWV1AJTuUnYfJ3Lb847QzNWqOl0JIgcjZ227xBOBJUCaB0galpL32diFEfyy3Iwbw9PXVVpNwOWEAD5jiXwrnc2KadCWNQXAkCz9Qbh2EfXB/Z+YGlIrOSCA26gX3aI4Fztjcgo59oguEoAFwTKrX4BaN8Le0swdIZZglnaHaJlsbpp0iCpCQEsGYudIbTHLXxj+0kkxqeRBn74sDmUPTpI96OnjeCRdwL740KOSC1MlUNYwe0duRhfLIGvq6QAAD9TG1/phmp7LW+pC9QEuCPTy9OMVQeYqFDIWl0bWcbljv6/TGNXrGlVKgqCelUsQSGSoN9PO4Y4215nWlNOozzpVF2Zi27t+7+ezNYCqAtPSkgEcuFDV3bSW9ezKGXSUFGtTASke9TmDyf5VCfPC61litD+CtgocGXDA7cMxBOGqqTRqBYLpVezKBLsGDOH/vM0XR8FYVelU4EJfie++3kBiQZywpKAVNJRhWyX3HIue48hiUQyjRIlUh9y5+hIcelnOLJy5ZVJQJ8MkpbYAuz/LydXrTLUAUE/8AcQwfiCUl3YAAEOTtgSopFafDUl1JlJG4d4e5YuDxjtFJKRWptqBGtzwxF4L7238sNZukpqdanp0qEMIce8Im5+Td8SjVSg60whYEflEhQhpSSPPmcKGX7P8AEOtBOlUjpBvcO2xcYmFFZeog6UgqSLHkXxMS7OZqmkIOgJUodJiSoi+9icDQoBRdIOgMlmldipwdv8Y4UFKy3wJ1SLFRHHphynSATSQbt4ipuS9+9xffHLyOivhqISifEWXVMgMQeBMlu2O5mmDUGXQegF1xBIYSw5O9nMnBKea6atdQBCnSh9oADjyF+2A5ZA8IHqde72AMgxMEb/3YAVZFFVZQhJCEiACZaCoFvk0scFzOaQuqKKFEUkHqNwo+dykbP9MMZ/NihQj31OkM73mH+FvqIl8J0aLilRRuAuoQGhoBcQZPocMA6M2FFdaqGQhtIsCIkX62A7nvGK6hqTWWSKq1e6ElkJBLMTMEeUzg+czCFVgg/wCjSlSRBWWLJ7hMfPfFMnTQddRcF3HYanZmaQIaHO2FNRGSFIMh9VQOHkjuXBD274Ur+z6QRrC9fUwQA0s/vCzzE22nBcuKi2W5aHmEgQEgztGr1N8VNM1agSkdDu7X5JFn2+7YySuUyoCTUXMuxIB1OBbsYDdsEy6ygLrVL7izGQ2zflHn2xeqPEWhKT0pJSEy5Z3U5mJZ77EYJ7RUqqoUw5Skzu5P7PIjBaWX/GED+Jf8RdhEnaDuB9A3GEl1whJSx1NrL7H4RO+7HDVQhagu1NEIDSp5IYm/b9gCgXOvYvUIKbgdNMPvs1rYYK7WrKR+FS/1Ff6hAkPefmX4UWwdNVNIJp0XUu6lAWN289u3nhf+JKEKW58SoYNoB6iOzsPUYIvTlgG6qqrMHbz5u0Xts+EGRQRSGuqSVmQAz/Un584Blk1KlTSr8KmrUtImQ4Cg/wCUagQ8DVZk4tlqKUaqlYqVU/KZJP8AaJsARyMGzOWq1UGqQwp9aUOPUAlnKkul4uLYsQSlJDIopC1i6rh3gvct8pxMllCCF1C5JAPLduw4wcZqloAoDUFpd5aRxd2i2O5WhUUpJVIsp24IttP6YZQdprgaUAAxqUzsoBiYvb5Wc4y87XWVBKtKifTccY28tQRTQEKUygkcF+wYQQwHNrYySsGtYENuGILHn0xqUU5k6YW4J0r77+RwShWXRUVCX95PP1vwWwGpSKAXcbg+mHKNdKqelcLFv5nZm7/LnnGaSvtFSFgLSbnqEO52s77xsMYeapBWkMNYZo+HSoM44JnmJw4Urp1RUvMgWbgfdzv8sc9sjT1oZtYI/wCVRpcSCPvhgqvs0hQNJbPdLyQ2w+4HY84PQR0qy56j7yfn3+fzvgOYSXC0DhSWDMABF9ifpi9ZSUKC0tMtcsX1Anye+KxM8q/DCvipKnyhttxDkvf0iVgLJIIQsAXY9iX9DxJ9LV6YTWqBRA1pOkCz3B+WqTgDBaSlIhJuRJsxMxYsbRbctRpK9CjTliCAGhxALbQPtgVCmDTqU3mSkvAUli3d9I53wKv1U0qTCnYuZJmXO3ulu+LmvJqJiUlngEhyP6+ZwVNbLZpkgKS5H7G/EY5jJr0yFKAdnJHVsS424IxMZ7ONtIC2Sb1HWrZkpttAL/TCOczzU6ilAgrdFNoh078TbucHpZgpFZekggeElrgENO0Pvhn+BpqWhBZQpU9akjvJ6SWMS3Y4z42V8HWujlCodCQVHlSgNx3J+eHaNL8RXSsJpQ8TpM6gfWwdhzhP2a34uYJSpRWQLu8x5gTchvLGn7PplOXUpKiVs/cdRkHmXsbeuNWgh7TpldfUog06Zc97P3aGeYGB5RRp0jVbqNieoBkq0ib8R2w7nF6EJp6X8UgKPDGZF9/Q98J+2Sopp00y6lOUn4UqSGLXkv6Ys+BzKjSmmgypR1Lm5J+Lu7fu5s03iFJDJJSCHA6kgsCW5IjhIPOL5CtrWswwKRtZpLiCIA/y4vkqg/ilVFk6ADJ/MYLkGD0CeCcNRrxBTSKQIJVcpJ3IeNj28vQ1VWhOgK6mkuen0E3777xhfKpQorrEhPceg3dJLACQScWytHqqLKRpLqLEvvACyQwEXPlMYaUXUNNIlLrcJjY+rRcmQfphWo4QmkB+IoSQZAvccmfQ4YTVQSqupwEvoSxBbllDd934wlSUUoVWYeLUZKOZ4DWD/aMGIPPqSlLJnQQlLb1Dv/xdrXfCxyJP4aVahTBVUd+os6pIjcT3xxtK394UQyT+aot5N8XXRUhCWUTUqEleq7Egmxb3kpZwT727Y0F0JCj4pSRTSmBDiITeSO02gyQoEOpddY1FMgcmwDWYfpgvtQ6UpopIUSxMX2E7gkk+nzlUAFNEGEjUo8sLNtva5IvhiVoKL+NWMjtG4ASBsGIb9lulWqZhbAMn4QLDzO5gfPCGcQpVTS7pT3dyWsWcDae8zhvMZhKEoRTcqUHUQ4Zx8JG7vZrRcYQJS8PK1FUSNWv8SmAXYn3kw4E9Qf8AMfy4vl6lRZJs4dk9/wB2+2BZzKUl0k1ELAUjqBLsFOYLhnNizlibw7A9o09D0pJADqEu4cEcgxszHjEjVMApYSSgukFgXkEjy78+gEZbQrXsYLj97j7Y5lK61lUmyvdZpY3vD84YRWCToWehQcP8Ju7nZyf2+NA1/HIVSFJXQpJdMx5GHeAY/pjIzdJYYrGkCEiOn5E9R5B7DuWvllM59zYi3mfK+zX8omspVNaVh1Cx3UnctzBvgiXyaFVqMh1AsWIkQx74RrqPhLQxJQQWAJLAhbRLuGME2gXwT2dnlKUAVaQpk6Uw12dmKpAEn54UpKIqEKJYHQVEbG53sftiCuXrQUuxT1AAwQbze8x+bBXCqakH4VbcKn9DjNqnw6pBMpcKYGEknSXjZjO4wegsCroIJcMCobsGLB9n+eHEmcY0kESUnSS3EDzcEfO+OBfhrCyemol484t/mTi+Vqgqq0wCXDiRcXtuxdu3GFaFPoqAzokCN5YG90mO+LAeyiRrXSsFdQ8+OQSG82HIxKFMlCkQwYjcTe+9jbc4V1l6ayRs5LSdTD1LPPfGtl/9VYT7pSYuWMgO7wGk4y0Hl1J0gKkiLkWgR5YmFmBllegxMZ7R/LalooAkKFUlSgzNbcyIftjmVzCvx6iWYq0JhiAzeYgW+mKKqhS3SCAiiUmLFjL94bzwxlkJFKjTVpAKisxIg8SRvv7vbDjQlZYpUEhJCnqHoAAUCQQG5PUe7zvh32lTBVSCC2t1EQ4EKII2lt/hbAVU0nMIQluhjzLXL8jTPli+azv44QPeSgwC5s524h/PEhl1HUnim8sQXKmLvYMB88YVap+LXrJdqZISx3ctaJLH++NzLVgU1KqTc6mcWBDAEngD5jtjzlJZXTQdHVUqahwZDg9pBHl2wyCtHKAUkkEP0kGQJJDOk3Sx2/L5ENez0aaNRZSessxYvASeY6Sr1OF/aKCCkGV6mMcAkW/3fIC7wwqkU/w9NRSCSSpoN7P5k7bd5r4p6bzRCaaaYDGoWI7BiXm1h5Hza+dKtKKQPvkBUFwne07N5FsDASax4SAG73O83+2Oe9VXvoAS5LiZu0yWnjHNoPM5gLV4ZA0JSFlJHS7hnccenUcBUpJK1m1IEJvBYA6Q7SQduMM5amNNRZHvnmQACARNnDX23xglX/RsPfUrbl93LyP0wztCU8sVKQFLAjWrWHuVGZGzu9vK1kUCuqpaFIISGSSVAKaBIliXL7zhnLL/AOoqk3SwADt0jlvM7y2BezcwUUVKGkaUnpAYQ9vWJs0Nuoll6hXXJqJKNMaiCUjTD6gG7+p7Mf2Zl9Wqu4ZTsQXADwxN2ju2K+xSU0ai2EIfa4EC/PHGHKns6nTy6lVKSdbBtQGoFUXA1C/PHnhDP9kZdRKlkGeqx8xbyI8n7Yplkg6lCCslm3fnyBA574c/gtFBSk1aqFFm01NT8AJqBSQPIf2R/EQgr1pOlJAdJBJ2dSFMCJ+E4QoeuoE2SksGaSOS0CCAT898PJqoprmylAsGdxN/dAOn5g7qwhlMwUh6lJR0gqdASsOwuDpWXEQk72wWhWoL1mooBdRPSk9BePhqJCjbYX0uwnCDtPO2CUJu03Mf1n1xbNoTUDg/7k/EOzHbvbCtOqsKMBgXYmSD3EfDvx5YYLhQWA7i/wDKdgPVp4fbCgMvVKCpHvEJJShzdvdPeQz2fbF6GbCFhyAlQa5HDGe4lnE4HXonXrRASyg8wzNDsJAng9nhpdcAkKHSb3ClWtJAFodO0CAOap6VtqJuz/CxiHghreWK5nO+IAs7wvlw5aA7dUCX1EcY0f4RVWkFEK1BrwYJBcq5T8ptfC+V9m9FRyZUlpEGCY5EFu2+BMUoJCiAJACi12DbeT+uGVUyfDqgdQYXNxx3cGMNnJ9FnGsu7GGAhzMghxzjtSgAKQOoAiIguzb9/rhQf/3SCw06nAu4KSS4/d8UQlJ8dZhBBdhIdQECO4bD1OkkV1OliHkAMRADjYB2L99sCRQSaagAABUQ8gv/AFlo7YkTXSUUIpx7xVxAUfq6RD2PbD6aZ1rLuyClrbz3sXxQ1QyYEJUAwb7C0E/2OCH/AFlMbEu7bgPBkXGMkt1bfp+oxME8PktNsTAsMiiEIrFwZSnVEseW7O+G1VEKr00JUWCRp0ggvbvLAYRzyFrQEJHVUqFXZkuJecaGQBOYJASRqYpee4u7w+KNJ7MAXmFrUmzgFypmDSA5+Hdj54d9m0galWoWKkky7kBCTZiXDkM7/wBVPYYJFVTiSTG4mZ2YifpgfsTPLqUyVMQmpbspUibiRigPZ/LqRlqiSADOoSzKiJs6tQ8h5YyvDCFZUJeEh4e5vPyf741v/kiwKVQ3cpActLAt0ns3r2wHK5RJrpQkAEIBZ9QHWDGoxY/sYYi/td3SAHK1rLdgyAz290fPDqcsldenv4aA1zLmedhGF6iCMygM4d2cRLlgYkI1RDkc4bopP8RUDKADAQSSWHO7/vfFVHcsXqVDqLgljPAnc7M/YYX9noc1lapUWSXMFIMkg8pHywb2dSIq1SpR94hIns5a9/tgOSKguqkhUl7Ws/3v2xnCBk6//TLXeCe7AM/1P6YwFIV4NIAOalUN8zwH7Cd7b418hk1DLVCpRZWvS+8Ebl+/phIVGydBILJNQAq3kl37bXwyK0RaSFVlRrUKkAOzWk3cG2BpA/hajl4/T9n/ABjmTQP4mqBDgADlwAd95wOklS8tWAaACfq/reMIGpBIyq0hQkpDOLkh4/dsa3tRH4CAfiUnabG5P9N8Y+WT/wBKVDlI3ALF2+h/bY2s+olNF0jcuxuyWYW3MxbBiTOUU+HSRuZYHhJ3tdQxn1Ms9GowBAUk2gDU4hrByNoD42M/XHgUfiIqpDmzFO14e28N5mUpGhTtoqAAafMnfZ3DPjUVYi6T0F9L/hge6S4BB2NzIh9+YMUjwiZKYJ90uxcJaUspwN/eV5YHlKqvDUj4klg/E37sOfk5wDIUimmVkE036WLaQr9GZt9+w1QTrZOlqSQkhBgIQShpOgJNMggNcPpLAth+ihKlJpprVgAAkJV4akvtKkazI/Pt5tM1m06VHcqAgW0iGa428sUTlRp8VQU7ReI4fu29rxgsTSXlqgKuqisWca6TTBCTr1OdIuBGzNi+ZpEFhSWkwiAlQYQSdBLOGAdtnwirPrBpJbphRJDlyHl2e4j+X0DNXP6yjqI1KEf7jPmydsWA1ncyE09Fjbh+SHkG4tdx3wtllaaLlQKlFSmBkTx2Af1w17VrFLlKiAl3IO5I4PkOZO2Oe0c2oZZCndXhped+kmeZb1xFi51RTSABjw0qaPeLq5/m9Y4GGK2XPiUKf5Wf0n/1GGfaw01aQASxWE2Eh0uebq+mLJKVZkp0AJ0klkAkdQDsbs7t2wBkguurUuyWjaSbuJ6bvhNaFJpO5lZL/wC1Lc8v9MaNatpVXSaSEoGlkx0mXTPxAM95PY4UrkqpIASHNgABdQ2Ac4b1UDmqcUwzMAD3LEHb+b64ZzoCahVyxd7PoDX7NimZI8SnckzMQHPPCXxZZ8RI5TBngEjts37GCQ1n5gsohxiYf/8ApVMyUP31N9MTFi09kspqqpUFNpQFRBc7Ps4JnHaOZSELW3Uk63SXPUGkxDqAJB4jDNPKCmKikzq6dMwAkpudp/dsLsg0RoQznSxN+kkuOIE8gc4MLmTrlGXJkdCiFPYwN3J/fGFEpIyzhRIUqDxKWj6jyxqe00PRQhSQCSI4uYttt5M04tntCadF0hSSsAFTbpJ4kQ+JB+0sqnwKQFxUDzfpLtvt+3xZWpGZDEJte5cfPs3YTxX28qKWmAKgl+xb9tthnLobOL0r1hg/Y6XDeUF8MFIZ2o2cALEC3HuiIi+HPZtUnMrDkukE/Lv6Fu+Ec/U15p1FmAMjcQ3nAtGCeImnnAVl9QABceXnyA/IwKHMnV/FUlzK2DCSSHvtYc+mL+xnoZmv4raj7qDPw3+/yPDYzv4hVPNkyTCkjhwxLmIwYD/qyoyShn5IJ57YiVylQipUSTHiFm2TLX2AIH98Yun/AKatSb/TXfcS32f541c/qRWUk2cbyYwgrL/jZmmYCqWoebR6PigEo5jVmkqAHUgE+bfPb6Yay2W0CqRZepAfsCXgWE/sYBlMuNWXqgu6A8FgxlyRsD/fGioMtSAqdZOzdQcD6tqHOKmMijTKstUSGdLKHO3HZxjWqKJoUarsxYzEs3Z48/nhH2aoJraCWuPRyx2ix8sMZbMqpoNFZBCYLyCzMW/5AiBfCj1ZKV02LF1HS07AyD/sBA3mbjFsitRoJSsEkVIYM2mQfXSWA784W9n0SkaDqZCioTZJEfQn5Pjb9rI000lAdSmCExK9leSQnUeyVQcSZOd9nkq000uPiS7AlgUpswffgEPBwfLqCVaNRhrly7O8NDB59djjSyWaRTQAlQClKUOospRJJYEjdTyW2wDP0krcsUKSCLCZl22keXZ8SJ0qSNJKQHdn9ZI32+2EsjVFSoQmZDjZzFhuQQG8h5O5PKg0upy5I4Z47bgu/wAuFaFYU19SQhLBQSQ+7c385sMVA2YYdJhIIGruz9XoWY7tywzcxlzpNZXwe6nl3DxZ42aXMDGmqmVUytfSC7JMONyeInlh2GERmlKAckqs2+1xaCD9eMEqsLZyuolNORqI1eQufuPUY1M/mBUUKbX0v5Au3kA5vgK6QR1HSSSXPAEgDtfzY+WEgl1mvb8gMAwCVdgQWB8+MbB/OZkVK1BI/OS3DBJ3b8uOZWtoq1qgcfhlPlqULX2474ycikla6h2JAeQ5v9I/5YNRzCU01rnrV9E8+ZL/APE8Ykr4RFI/zqJTdL7QfMCHwdJBVTCC4AJfgaXBf1/THfCURSpgl1JLdtTm4m443wKhUASpRhR0jgks5IEjs3fGU5Xpupi7JQ3/ACVP2BmMEyVLUkkMHUVETABAhxwOeMcqL/DW/LR2Gn06gfljqammqimzQEx/tnY9z64onTQGymDA77i/rfExWrWDuAGMhiwY2YbDEw4mzmV/gKAhRXsHY3/Qj1wrRoq8OkFK6SWbTp2KXBfv5yLYZq09NNaRB1cCQ7PbkjCxpq8NBJZ9Khqjmw8wI7mb4Iaa9tl6SdRHwg3chm9fTCXtweHSo6LeIQz9jvxFv74bztLVRGpTqpkq4djduL/LEzNHVlISUlJ1gP3JPm7EeuBBe10leWgy4UOXALz+9sNVMwEroqVL0gCWZ7T3/vgOVGvLqSLgEcD92+WBey86s0KQIhBYK3L6Wc+f37Q8VV/a7CuVgPqSAHsOpUv3DR+zf2kR4lNZAJYhuGAZi3+GjFPaaNSQrSRpILPYM1+PLjBFo1UUT00yDDub+vxYyV83lvxaVQXIIL+h/U4ntOFU1/zFMD7taw8nOGfaOYT4KiB1UyC0Rz5sJb+uE61c1aCtEqPUHuefm2JFv/kKPxKVTZmLj1H3uTgPtFQTWprIbWnSSNmLiN3fC+cqeJlWBlJ1txJcX7kd2F9q1VeNTQhKus6VJDbhz9Rx54UHks0pWXUD0lJCwwZgoQA+zLtgua1f6oDm1+DB9IB3thfIaWprMp0mmqPST3DjDlCsaC1UlB0KhyLhixB/5MW4w0Ae01AJFdL+6Aph7paJt2fsnnE/1keKA6x747DgWsfv6lWTTXoWCaVQM438idxv+2NkMsctVs6D7qtlBrHv9xPkFqZKiDS1o2AcPDdiYDNa0A4L7DzJqtWU89NIEF004csZ1LhTNYIFwcZvtBCVLNJBBoAg1gHYOQpFMtdx1EP7ukEMvG4tQUlRCmLe8N9+oWPu/LElc7l9ZGxFlDaQZPmAflvdVZ0IUFCT5zJUSPRp/pixSoFLSQABwouQHs3w8iRhzO1ipOgJiDqlmLs5IAskvv7tnxJm5fxFJISAkJc93sI5g3P2xZeUQAVkFaknf5lh6fMdsZ1HPKBWEhSvSI/m5vGNChSWotUISIcCXe8mIH3w8hGbVzxXUShp+FIYhQMF/T7jF1UNAUELJqsAVMGctYPYRJ2G9sSsKdBZITcEG9i39R6g4Uyqyt6iiyTcy6gHI9LzdicBSooEMuEggKbfZKUtsf62IOCVw5poRpJafy0wnmH2MRt54XXX1rASlLgRAdLly5s0P6nAVKKUlKXkgki6ldt229ORh8B3O5nxNNOiCEJKkaXDD3SSQzmxfvhc0wtZAB0pckCekB47EkzfcuJF9BBFOmHqKqEnSZD6oZ/dku0O5xaplWUlFNtQLrIBuHBMfCHYd+74tGKLWXKz0nQoC7OAyiCeCQBLwcWSpWlCFJPWdZtYMrSZh0hI2MEudiAhaAwLAJJdpJGzQdIJVN3aHGDZpQ8VJL9KWexkT8i37jESppnWzvok8uwLObuVap5M4rVzKRU8RuoARuCXcn5M5u/ylGs4YByVgKIIcDS6SXHYeiu2E8/STqBdgWSVv3JJ43hnxJq5GkDTT1ARv2jj1xMBqV5ZBUEiAzkMIhiMcxb/AEY0/ZaKi1EFQ6hBPIs/ZwcXqvUBpLUApFM2LzBdv+Pq2E8p7S0LZTjSr5iyiZ5D+uHM9l6aMwKpWUoUQowXN3Ba0B94IxNU77Ky5KDrU5VqcNZ7gP8AbA8hpP4ZFhpYs/x+R3O2+OezKpQQm4YMJszcORHG2K53LinXFUBwZhRAdmL/AKDzwIr7LIHi0tPUNSbwS0Xd3v8As4PlKqgupTEBSek/7pFuAAPU4vmEhFQVWDKhXnsR8/piZ1QQqiummwAdiOph9Lz58YYB8vRKssuVF1KAcks0D6pxnezK+oGnDEEOTL+QtP6eeJU9oqpuAQaalFQVyTKhdpLkbYw/aZ01E1kFkrYEP7p2tyBgLS9l5pQWqjU95DpPcH9N3/vimRrGitdNSoTKSdxt6uf3GK51JqAV0himKigLp3I8jPDE3tg2WygrU3ogiqmUvLl5BPBt9owIRZFOoOnTTqWDTqeQeHu172wBVNFJYorDUiXpKDwfO+oPHnvODUymohSFKILpAFilbbcnVb15xxaRVT4VUtVRbsQYUNnP6kYUSrI0KUKg/DWQKjBhqhqjXANi1i4fHXDCnULpEU1tdjA2fYd28jjn8YQNFUaagEEiFf2P0IwHQlKCCCaSid5pzcW8n/qXk0MkuVUMxCngu4A2KTw4d9/pg1c1KKPDWnxST+H5s7hpZNyLxHvB1ysaUprOUAOiuLjz/XY+mDZNakkeKIWAEE7DYchXxEelgDgS9EnLpSB1oU7qN1KJJKi27m1miGhyjQDvSU6VEQ7wJjzIAnv5YRzRSghBAKFuX2PcMYMz6encqipTAVSOtCgVNDg7A95Ltz81NxFcR4g6Q5Zg0Ahz9FRwOMDzhpwXURsDYQH9X5/TAqFYWUCSAEzBBaZvZj64DXqgCAkdtT8c7Opv84EzdCyNNNLzaAO92B8saNCkpTipUCUguwu4tJDCPucZuXK1KJZbCBGntBO/9Rho0TpWpakgqIB5gFyRayTM/O+gD7RNAJKkALU8ay8am8nYu27d8ZeWzCqz6fdDgrOwkkJ5h/8AxGNs0KSQCJJIMy9rP3LNeNsZQzFVfwMkPKgWmxYiY7c7YkoGpJLGDc7rJaXGxDx3JG2HUZFSKZrrEzpDQAQ5fYE/fzwlSrppqMylRBJFiC0Hhtk/OMalHMVKiPxAE0gXQlXvKI7bJhu8YkN7EzFOlTWon8ZeoggfCzw5JdR9bYyluFJppAC6jP8AygmEu9mOzbblsWpUj1Vi7mUOLkxqb8v1vu2FVIKWF1KYnVManIbntyeBg1YbWJQlBaGM2ltRPcNHLeWL+2VByX2SODLDS/JLHs3bFqIFMAEdaiHBsBEOd3LvuQdhIc5lis61E6ioqCU7kxJ3Ia4gBsKCytRhVWzHxL2J2T3hr8jthetlPEdTyVdCRaCASX2LkN98OrYlVJOzpdkiXdR2LMkecDY4rlaTKJKgwimDZymA3o+BOJWwAQshIAga2tNovOJjPOdSISkKA3Kh6/ELGPTEwHGlnVkKBBTKS7cgAKgeQU38pw7QrirTUlTldIsow7CzbFjYtzzhPP0UrCVvpCtv5ht6vhf2VmE0yW1l4IcAefnt88aDcq1ddMLJ6kLYhxKTMk9p4w0opqoAJDkONuoavrt9cZdMoprqoq+52Duk78/4OO5fM+EpJ/7ai6SAdW0W2P3fAj+UrCogoMLYjqZgQLsryHfcYJ7Np+9TrGyiAX/KxLG0hQ+mEfbBI/EQ6RdhD7AntH0nF6lcqQmoB7mvUxLMyTI2N1eZOH4mUvKpQpdFSgKdRignZQu07Nt/LxgmVIrBVEpYMxP5W7diCcF9o0vFoJqBiaZBe1obyacJ5xqdROYphxUgpdgFvL+b/fGSY9lZmohWhRZSToUDwBdjsQXw0KRytUaVnwieiHYloO5h2/tg/tbICqBUQPxUDy1ASxe3Y7/YHs/O+IkoWNp7GObMdsSXz1K2Zpp6dLqG7bLmx/T1wKrl01wFJU1RNlvdwXcbjtjuTzaqdTw1dSSBoIsoN2udmPHlgYyLL1US6FJdaLEOx6fN7bfIYola3WQmqkEAQr80s6VcD53xXLUV0XbrpqJ8w3I/XdsaidFZIS7pASQGsxMdrfTvhPMrVRZAYqUCAWdoDqV2Dj6CHGLUFUouVJojXSAT4lNxMe6PQAnsW3iUGCTJXQJh/epmI7T9/m2uj4SAuhYNrBck7lQO5l/74HQ6vxqSQUr/ANSn+Zpdufux74og66lJBQoa6ZACVxYw3n/nBctQbrpqg6Y5cyBzIIY8tjlOmQPwTrQouaarp/bj++BUKlI1B71MmQBZyY6T5n9jCmuSoCUyDqtAPuxz72xdvLFMypTKZJBhum0u12+If+OBVFklIFUA3H1Eyzs3pOKVF6kP4iQLkMQQkkkeoBV6pGLEFSWpiX0kz1MWbyPCgX5SecWVlUlQSZaCQwhuYNgOPc8sY+WzSFVeqooy6mDOR5v/ADejdsa+Qr0yFqQglzcz8thAv3GKhFV0pBFJDlBfkQxE3sCb/EPTPzHjzq6UvueOAOwJNnngY1UIWroSmCloIlw9h/KoBwMYntXKgrermDpLkJAg2me5G2xwxJTrUqSgG8ZezW1HcIcv5y2LVEOoVMyuDZD3d5Ued23747kUrJP8PSTTdgV1HcvLuZVHD7YIqhSovUUrxFA++ownnSnYfXEBK6VALXUgM4QIO7ONv8vheipiKlQSBqT394Aq7dKmfh8NCgVDXUfSQIUGJdRuNgxae13wJSipCitTsgRHVdj5XHm+1wq0U6iFOBrlpkG5H5e19r2xdNQdSwB1OwawLiGDOSDAdnGO5GldSlMQnSkM4AmWef1wBQSEOUwQQB6PMOfeLcYYkqUQl03qKYnkXYcPiFNhq6ABpMNACXBBgwWwjm660rUkP4ikkkn4QQXU43v8sUOeACAHJOpKSHn0Fu2MUwDO55aaightLxDfYNiYYVRQfhQYGw2DY5jWwtnMf9/sAR2L3GMJYgef6J/qfniYmJl6HOe9SP8Au/8AXHPa3u//ANB+g+2OYmKKnc4PwlndgPRxH1wp7DWWVJ3+5xMTD+057K+EbRG1jtjK9jLJ8VJJI8MltnBgtzjuJjNLf9lKJBc7n6W+w+Qxm+0Q2YqNDlL95TiYmKKm/aZegSZYAjt17cYt7CMp/fxqH2DYmJiI1QNmFdwH7+eC+zZrVHn3BPDGPLExMCKezVHWoPDqj0wb2MkCqoCACWAt7x/qfniYmJM72zFRx+T/ANDjVoJCh1B7Xn4cTEwpm5kMKoEdR+iA33PzOL+1aCRThKRGwHfExMTJb/41RS61aQ8ywew3xu50tRS0dX6p/rjmJhXEnlSxU35k/Y4zPYNMKKSoBRFJJDh5ZMzviYmH8VUrVCUST/qkX21KjGchAXmaaVgKSUrcKDgto2OJiYb9Fb/tNRNUufgOBZ9I8VIYNrSPRkx5YmJjJL+0z+LVG2pvTUiPKcDyHw//ALF/RLD5AADyGJiYoi2alFQ7lbE8hnn1L4TMN5forExMZ5EKgsgQTv8AfExMTCy//9k="/>
          <p:cNvSpPr>
            <a:spLocks noChangeAspect="1" noChangeArrowheads="1"/>
          </p:cNvSpPr>
          <p:nvPr/>
        </p:nvSpPr>
        <p:spPr bwMode="auto">
          <a:xfrm>
            <a:off x="155575" y="-2765425"/>
            <a:ext cx="768667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" name="AutoShape 6" descr="data:image/jpeg;base64,/9j/4AAQSkZJRgABAQAAAQABAAD/2wCEAAkGBxMTEhUTExMWFhUXGR4bGRgYGBoeHhofHx0eIB8eHRobHSggIB0nIBgeITEjJSkrLjAvGh8zODMsNygtLisBCgoKDg0OGhAQGi0lHyUtLS0tLS0tLS0tLS0tLS0tLS0tLS0tLS0tLS0tLS0tLS0tLS0tLS0tLS0tLS0tLS0tLf/AABEIAMIBAwMBIgACEQEDEQH/xAAaAAACAwEBAAAAAAAAAAAAAAADBAACBQEG/8QAPxAAAQMCBQIDBgQFAwQBBQAAAQIRIQMxAAQSQVEiYRNxgQUyQpGhsSNSwfAUYtHh8TNygiRDksIGFURjc4P/xAAYAQEBAQEBAAAAAAAAAAAAAAABAAIDBP/EAB4RAQEBAAMBAAMBAAAAAAAAAAABEQIhMUFCUWES/9oADAMBAAIRAxEAPwDzSs2FgJXtJ3f/AD3bHF0WJKTBcB+5ieYH1wHLJ6WHmVNjSVTB2uElgw+9v3zgvSN5OiXDEKAZKQHLnlvIPhqpT1JUgloeophJs302wtlIfSZYgG5f9h8OVkCwfT5FlGXJces95x5+XrpC+hyXdyIj3UwH7H/GJRpudSrWneZtb+2+GqlCbyfea0ByHtYWDfXDYypShCkysjoSraDJFt39BGHVI7kUtEa9tTBKBcGd/t3xM6krSEoURTCrh3WpoZ50xD8jeMBTXQ2lRJDkqVvUJfpB5kP85w54yklKTC27MgNYd2M7hod8OYfSdBawT4gPibqI/wBNNiH2sHP3nC2Yzo0agygSBSQx/EMBUMIdhzthnMUxo1EfguQrSSDUIMM/w7wYd8BzCVulSg1TSQhP5AwCTEOUuDFwDGNxlmCisalJZVU/ESnoG/Z2+QbGuml4TAq8SosOAACXguYP7fAwv+GSmmyVVqkf7UmNXnG7bepqJTSPSXqn3iYCSksR8tjDF4bDRAq6C2rMe8bIDgpDQUhmaGltp2xdSiumVKUmnTS0D5TuTt+hl6ozSadRPT4tYSEu6TeSzEaS0eVgCCrnMwpNQqrEVKpcimgBgTy1mJsQTbjFhER7Q2pp0IPx1NneA/n+2OEqmYou4SqqozqqEs8WHxctGDU8mqqDUzC9CR7iJDC/SlWzsLvaMFq5ttKaVMpAHSpmJZg7eYLgkvvaNRkrTyVVZJWrSnyCXhnZ+AN8MoOWRuVmfdDu7ETYiD+5xBkTVJXVX0sC6ja43gcY5SFNKQKSNZS3Ur3dxtNz9G3xVD5T2it9NOizz1yIYWgDy5fFKVRaiRUqIptYBLl9mAl8BKi6TVWouCfDSGhtxs27/phlJ6NSUppCwJMncb8NtOHQHnVLJYLVo26FGxm4ZtQdosML1Qr4pA3NOX3sLO+/pfDWUriHqVakOwhuLmzFsJ1SlKerxQWgvvezDff+j4kHTQlRgJixQvSe/SbnBElRS5VWAdveDMBuX/lHzGNPJZcGnTOpLS5KS/2EuJdrRzhXNUkpAD0yQ8W/lsYIj97a+AvUSkMIJEOqoSWI7QMDAawIiVJWCA5Hwhr8cOdjhwUVurppEjhi8RY/t8JrYlThSFQAb28/X5YyVEKJLoIUqbOlben9NsFpZwiCrU0MsBKo/Ksbz64Wr0yPfmQy0cn5Odi/a2IVGXHiIF3YKSSwDuOTdzY2xJoLrAlBQSFBMwNSbltIhSbfWMVrMtCwxBcFg7KbdB525+oxXMMpKClSilgHHv0oG7SDMW4wdFQK6d2BZMaiBFREQRuNz5QwMzSUlJSFFRMH8wDFv97qH7uajUBlJIclUy3Lgu42I4Y84Yr0WBIAYh1aeOQNiOG2OEqtKQp33j4ojc9QBYjf0xI+iskBitST+UFTDy7YmEUJSoAk/KmD8jiYz/mHWfkKILMfdY7/AL24xreB8ShBMR7x4A47xgfs3Kx2hy9gTZ7Pv88aRTrLGFEkObIS1hyoz6458ufbUnQFFKgAA7pEM3TIu4L7/TDFNDMqOkl5gzYTZj5u92GDUsuQCE+6JZ9j8SiZD4Nl6BCCtQSREmAD5HcBvljncMWySklKgFkgSSGk7JfYf5iAOZuspiCQFKYKKfdQmwDB+1vLCSUqpEKQHDkjV8RmdLDY98Hy9RGrTpVpMqkMo8h9o/XnHScM7Or0AoBC1Js6aaVb/wAx2Nx9MFZAPWWAc1CTJ/lB57YFnFufELFZikLaZZ52Hf1wnWSkFNBytKTrqqeDZ28gk3eSRvhzRuHw6xrUkFRBFJDOEgG5SxdyWvJFowWpV/h0uXNZVkqIO9yePPu3YXsnPJCKleqkBFqfchmEenzJ2wrmElA1r669RQ0gj3BcH+UCLfScWdpzWlOpIBVXX7yoZIInbgxtbtg1JISk06Q1VPjLf6cbl7i/pPdNaSkpRSJNdRDqGzg32hwf3IaQUUClSBYk66g+I3udvu2NAynMqSk0aJClLUrVXa/kTbfqFwS24xBQpUEjW5qllFPEH4gS13d3sW5ZNYZZCkJU9TkgMndrSsWYv+gTp5cv4i3CbEkg6y2rzcuflgQeVScwoqW5TYvAMTpAhyxdm5w2c4lP4dMFSg7E+6H45vs2+B0wqooICWpksAIlt2cSz8A8vg+tNNQShOqol34ZuBvuw/yosjJEjxKpguwVZ5gQwLvbv54MhWoAJSEU9RSVL0glzt2cj9uMXzYSBqrqdx7sv6cP9x3wDMyNVVkpAhAFgxL9zYeuJIlRIHhMAnpNQhyGJUWcO3ft2gRNKPeqrLeTg+Vt8H0OhK6vShx0h+0ncm5t3jB8qVKiggJCnYlIJIBYw3cc25fEEyIzDAJQEJYklhZ7T53/AGV6qa4JKeoO6ukm/mlrEyIwelRSCDUrqUAFdCbEkFxBYX+hxmBNLpKai0q0/wCbTd8agM5SrUTTimwgFnEw93k/fCtTNAgEoKmUSSSX6TZyezWH9TnW5IqIqgMCkkFxH5v1bHF1amkA0XKvjcy0GS7wL4UqfCGohS0liWuLuQzxECMd0qSEpUAtMlJBLHmRaVbvg+azB6AugltTLIJdmgpG7GSH8uMcCdJaFIUNj0qE7jjnBVAaNIByFzyb93mZ4DYAqlqUWLLTCSCUgkvBDdKwCOx1eWCLQHJQDsyX2f4Vb+rR64tQ6wAW1jqVsFfmgSCATHLd8SD8Qo0LA6nVrj3hyQLNAPmDitWmArxEOA7032VwfPc8YlUkaViGJ1dgI1H5aS3IxSgoCVTTWCBuUGJb80/LCD9DMMlSAkIOpxwlR8/gjg/fAK9K7IYC6fyt8aT+VreXybyiSkhJYkFh/wDkSQHTzG3mG7zMsQFA6fhCmlFzoU4t/XFpZhpEzoUe6bHvbfExTO5ZIWoFawXkJkTLjsb+uJhDSyqdBBABIYMfivA4/wA45l8wdQY6up9TNMTew2wKmVJKhKgRciZMG8b34w2hfhEKIGxLD3UiGnfYDHk9dWvSpganT0kyPiWeB2/pjG9tU1BWhAbSHFMHpQPW53jGhmc+ogqT/qFMDUGppa72Co88Z+XSFHUQdCR1aveWXDEvfGuHGztX9AZRJqPJU0mort8KeOB6eWNHL1XId1BCdnaIEbSW5ntjtSmCyiyUj3EBnPkPudnxysdCgqoQ5A8OkA4MXUCfKTJ8sdN0Yi6xqJDACrWJASfgEgEtbz2Z2jGd4KtJpU3BN1bKYgAEtDP+4w5QrVAVVFBIUodLi2z9mePXvgdRfhJEDUptKRsowxSS24WFbyP9t50kyATr8NSimnR6jB6j3STtAbz5k2bzBSP4h5PShDOCG9Opw7izG7tjispAoJDqhVRShIhwHd3+V/PCdXMPU16h4dKKfTC12c2h+7HS4uWvakXSLppe9UU3i1Ltq+HYAASdmYc41s5X8FPhIipDmzeQ52ngbvhamkZekVz41QwSHd3Ll/nimUywShNZRJVISHgqf4uxefQicQCOTQFFVVUGQke8T+z9/LBKqFVlEq6AGcWA4bvaTvi9LQgCosFSlHpAYEFiWKXtDN9d8HSgrXrWnSkCXsIdiWmzS3GIl9Slk00IUlPLMTDu7wzPz0vi4GlwlOuoGSWs/KRzILO/NmK1TNa1aUDSkO53UL3LRFztc7YNTI/7fwe9UYQnkPIAn0fsRIvVpFCtJOqq7eVtJ4abXiwxK1IoOqq6qrg6dm9ISmXL9+HxYUwo6aQBYdS1cnceT3/zjgqR4NNIWWOpckSD8y0+g4whcrAD12UpyPC4cRHG79vUFXTUvqqK0oDdIiDuzTZ/2MBp0TTV1OuooaWfd99phhfvhj+HdQXVWWgBIAlhAA3HbviS6V0UKSUAkkEdWlnJuxBV9R72M3NKSzGjTYXJSQZkl3/ZONeqUABkM4ZzJhza3Jft5YBXzhKLt2KRxZgIaI5xqCsmlQQp5KHMBtQYdxLkB8OUMvmNY01UKYNKruX3kmBhrI00GUhiOGYFlbHscXyvs4qUVIqvqDhKx8o5YNHfGmUXVX/p5lDOSy0p72IF7XF++M5eVqISVp0mmXOp9w4EDfjGwqvUSCiol0uRuWcfCfWx4FsZuYolDGmdWp3iwBDgg8FQA4JBD4CRpISvqSZS4YA8qkeT6Y4fy5VJA8RPvuICW9f/ABe7OS3GDVED3kBtIZSezQUndLODv54XJKT4iAQk3c/lCQQwliNPDvsz4EZ0lY8RIGlJlPcHcfllpu2OVwkAFuhR0kB3BJ24PfhsWrLCEhQcpU4ILzfUlhuHidhcYsEhLqZ0KF/yiWIjY3B+kNRK5OqnSgFepCwyVEMUmzkbTcbbd+50LkFJ1jtC0vv/ADD3gRO/Lq5lOkadI6pQziVANN5CgG/Zcyr1E6ATrplol2UBPYT6acX1Jl0BSXRXUhJdk6wGngnHcJmjQVKl6SbgAGd2gwb+uJgwHA4VqZ2ADBvSe1z/AGw/mMwkI3KgQwN1rM+gH6fNH+I8PSEgmWAABZRZ4Z48rt3wUhQ/MwVop7df5iJm/o24x5+HD67WlqHWspW0DUtQBZ2cJDWAbnYtsMPZllINQgikgMgcz5yeSMXVk9KfASf5qqmeUgkzukEE/LjFcupNUFTaaNMMCQSnpIJebqte5GOodyWZLfxCkusv4aHswGktdpv2L3xK2UU6alRzUUH0na1/5RIYNIA5bns+smoV1qhACOlITwGaLXIPF8EySSsVKy6jAJuA4BsBHmzY15WV9HhtVWoNuDdSi4AA3ubWbCVeh1msoXhFNplh6ht7xzhrM1VLIr1QNOlkIYOSTA2DzebeTkWopPiK0qqqLBOw06YbZKQWe7n1wEFdEumg48So5UvhMOonY3Y233fC1LKIqLHTpy9Nw2xe5c358sETllLOlLlUAkm8DpaAGZm7JA3e3tBYSBRQGSn3rdRuB379+MMFKqWai1AwgBklU+Gjv+qvJ7Ph4JFRanA8NCel7NdzuAeWO3GK1WSE6YKveMv2B4ftbvJwZVHw/wAJJfUQpSeEvGnaT8PaGeQu5ZHjKdQaQAC7JZhD9mgf5S9s1XUUBTUn94b/AMxAvNsOZrTpTTpBypR1GxE2mztPDNhL2kU6fDSshILrPcXIG8lm+U3oidFTp6yEoB1Abn+p/v5h1Km6VuEk9NJN9ve/vgWWoklOkdQH4aHcIH5lHk3vgoGhTIIqVle8vZGzD9t9sIDRRcEVGpop2Q5BIY6SQ0szPyD54YypUqKaAhH541Hzct8nsJGBe0croIXUWV1AJTuUnYfJ3Lb847QzNWqOl0JIgcjZ227xBOBJUCaB0galpL32diFEfyy3Iwbw9PXVVpNwOWEAD5jiXwrnc2KadCWNQXAkCz9Qbh2EfXB/Z+YGlIrOSCA26gX3aI4Fztjcgo59oguEoAFwTKrX4BaN8Le0swdIZZglnaHaJlsbpp0iCpCQEsGYudIbTHLXxj+0kkxqeRBn74sDmUPTpI96OnjeCRdwL740KOSC1MlUNYwe0duRhfLIGvq6QAAD9TG1/phmp7LW+pC9QEuCPTy9OMVQeYqFDIWl0bWcbljv6/TGNXrGlVKgqCelUsQSGSoN9PO4Y4215nWlNOozzpVF2Zi27t+7+ezNYCqAtPSkgEcuFDV3bSW9ezKGXSUFGtTASke9TmDyf5VCfPC61litD+CtgocGXDA7cMxBOGqqTRqBYLpVezKBLsGDOH/vM0XR8FYVelU4EJfie++3kBiQZywpKAVNJRhWyX3HIue48hiUQyjRIlUh9y5+hIcelnOLJy5ZVJQJ8MkpbYAuz/LydXrTLUAUE/8AcQwfiCUl3YAAEOTtgSopFafDUl1JlJG4d4e5YuDxjtFJKRWptqBGtzwxF4L7238sNZukpqdanp0qEMIce8Im5+Td8SjVSg60whYEflEhQhpSSPPmcKGX7P8AEOtBOlUjpBvcO2xcYmFFZeog6UgqSLHkXxMS7OZqmkIOgJUodJiSoi+9icDQoBRdIOgMlmldipwdv8Y4UFKy3wJ1SLFRHHphynSATSQbt4ipuS9+9xffHLyOivhqISifEWXVMgMQeBMlu2O5mmDUGXQegF1xBIYSw5O9nMnBKea6atdQBCnSh9oADjyF+2A5ZA8IHqde72AMgxMEb/3YAVZFFVZQhJCEiACZaCoFvk0scFzOaQuqKKFEUkHqNwo+dykbP9MMZ/NihQj31OkM73mH+FvqIl8J0aLilRRuAuoQGhoBcQZPocMA6M2FFdaqGQhtIsCIkX62A7nvGK6hqTWWSKq1e6ElkJBLMTMEeUzg+czCFVgg/wCjSlSRBWWLJ7hMfPfFMnTQddRcF3HYanZmaQIaHO2FNRGSFIMh9VQOHkjuXBD274Ur+z6QRrC9fUwQA0s/vCzzE22nBcuKi2W5aHmEgQEgztGr1N8VNM1agSkdDu7X5JFn2+7YySuUyoCTUXMuxIB1OBbsYDdsEy6ygLrVL7izGQ2zflHn2xeqPEWhKT0pJSEy5Z3U5mJZ77EYJ7RUqqoUw5Skzu5P7PIjBaWX/GED+Jf8RdhEnaDuB9A3GEl1whJSx1NrL7H4RO+7HDVQhagu1NEIDSp5IYm/b9gCgXOvYvUIKbgdNMPvs1rYYK7WrKR+FS/1Ff6hAkPefmX4UWwdNVNIJp0XUu6lAWN289u3nhf+JKEKW58SoYNoB6iOzsPUYIvTlgG6qqrMHbz5u0Xts+EGRQRSGuqSVmQAz/Un584Blk1KlTSr8KmrUtImQ4Cg/wCUagQ8DVZk4tlqKUaqlYqVU/KZJP8AaJsARyMGzOWq1UGqQwp9aUOPUAlnKkul4uLYsQSlJDIopC1i6rh3gvct8pxMllCCF1C5JAPLduw4wcZqloAoDUFpd5aRxd2i2O5WhUUpJVIsp24IttP6YZQdprgaUAAxqUzsoBiYvb5Wc4y87XWVBKtKifTccY28tQRTQEKUygkcF+wYQQwHNrYySsGtYENuGILHn0xqUU5k6YW4J0r77+RwShWXRUVCX95PP1vwWwGpSKAXcbg+mHKNdKqelcLFv5nZm7/LnnGaSvtFSFgLSbnqEO52s77xsMYeapBWkMNYZo+HSoM44JnmJw4Urp1RUvMgWbgfdzv8sc9sjT1oZtYI/wCVRpcSCPvhgqvs0hQNJbPdLyQ2w+4HY84PQR0qy56j7yfn3+fzvgOYSXC0DhSWDMABF9ifpi9ZSUKC0tMtcsX1Anye+KxM8q/DCvipKnyhttxDkvf0iVgLJIIQsAXY9iX9DxJ9LV6YTWqBRA1pOkCz3B+WqTgDBaSlIhJuRJsxMxYsbRbctRpK9CjTliCAGhxALbQPtgVCmDTqU3mSkvAUli3d9I53wKv1U0qTCnYuZJmXO3ulu+LmvJqJiUlngEhyP6+ZwVNbLZpkgKS5H7G/EY5jJr0yFKAdnJHVsS424IxMZ7ONtIC2Sb1HWrZkpttAL/TCOczzU6ilAgrdFNoh078TbucHpZgpFZekggeElrgENO0Pvhn+BpqWhBZQpU9akjvJ6SWMS3Y4z42V8HWujlCodCQVHlSgNx3J+eHaNL8RXSsJpQ8TpM6gfWwdhzhP2a34uYJSpRWQLu8x5gTchvLGn7PplOXUpKiVs/cdRkHmXsbeuNWgh7TpldfUog06Zc97P3aGeYGB5RRp0jVbqNieoBkq0ib8R2w7nF6EJp6X8UgKPDGZF9/Q98J+2Sopp00y6lOUn4UqSGLXkv6Ys+BzKjSmmgypR1Lm5J+Lu7fu5s03iFJDJJSCHA6kgsCW5IjhIPOL5CtrWswwKRtZpLiCIA/y4vkqg/ilVFk6ADJ/MYLkGD0CeCcNRrxBTSKQIJVcpJ3IeNj28vQ1VWhOgK6mkuen0E3777xhfKpQorrEhPceg3dJLACQScWytHqqLKRpLqLEvvACyQwEXPlMYaUXUNNIlLrcJjY+rRcmQfphWo4QmkB+IoSQZAvccmfQ4YTVQSqupwEvoSxBbllDd934wlSUUoVWYeLUZKOZ4DWD/aMGIPPqSlLJnQQlLb1Dv/xdrXfCxyJP4aVahTBVUd+os6pIjcT3xxtK394UQyT+aot5N8XXRUhCWUTUqEleq7Egmxb3kpZwT727Y0F0JCj4pSRTSmBDiITeSO02gyQoEOpddY1FMgcmwDWYfpgvtQ6UpopIUSxMX2E7gkk+nzlUAFNEGEjUo8sLNtva5IvhiVoKL+NWMjtG4ASBsGIb9lulWqZhbAMn4QLDzO5gfPCGcQpVTS7pT3dyWsWcDae8zhvMZhKEoRTcqUHUQ4Zx8JG7vZrRcYQJS8PK1FUSNWv8SmAXYn3kw4E9Qf8AMfy4vl6lRZJs4dk9/wB2+2BZzKUl0k1ELAUjqBLsFOYLhnNizlibw7A9o09D0pJADqEu4cEcgxszHjEjVMApYSSgukFgXkEjy78+gEZbQrXsYLj97j7Y5lK61lUmyvdZpY3vD84YRWCToWehQcP8Ju7nZyf2+NA1/HIVSFJXQpJdMx5GHeAY/pjIzdJYYrGkCEiOn5E9R5B7DuWvllM59zYi3mfK+zX8omspVNaVh1Cx3UnctzBvgiXyaFVqMh1AsWIkQx74RrqPhLQxJQQWAJLAhbRLuGME2gXwT2dnlKUAVaQpk6Uw12dmKpAEn54UpKIqEKJYHQVEbG53sftiCuXrQUuxT1AAwQbze8x+bBXCqakH4VbcKn9DjNqnw6pBMpcKYGEknSXjZjO4wegsCroIJcMCobsGLB9n+eHEmcY0kESUnSS3EDzcEfO+OBfhrCyemol484t/mTi+Vqgqq0wCXDiRcXtuxdu3GFaFPoqAzokCN5YG90mO+LAeyiRrXSsFdQ8+OQSG82HIxKFMlCkQwYjcTe+9jbc4V1l6ayRs5LSdTD1LPPfGtl/9VYT7pSYuWMgO7wGk4y0Hl1J0gKkiLkWgR5YmFmBllegxMZ7R/LalooAkKFUlSgzNbcyIftjmVzCvx6iWYq0JhiAzeYgW+mKKqhS3SCAiiUmLFjL94bzwxlkJFKjTVpAKisxIg8SRvv7vbDjQlZYpUEhJCnqHoAAUCQQG5PUe7zvh32lTBVSCC2t1EQ4EKII2lt/hbAVU0nMIQluhjzLXL8jTPli+azv44QPeSgwC5s524h/PEhl1HUnim8sQXKmLvYMB88YVap+LXrJdqZISx3ctaJLH++NzLVgU1KqTc6mcWBDAEngD5jtjzlJZXTQdHVUqahwZDg9pBHl2wyCtHKAUkkEP0kGQJJDOk3Sx2/L5ENez0aaNRZSessxYvASeY6Sr1OF/aKCCkGV6mMcAkW/3fIC7wwqkU/w9NRSCSSpoN7P5k7bd5r4p6bzRCaaaYDGoWI7BiXm1h5Hza+dKtKKQPvkBUFwne07N5FsDASax4SAG73O83+2Oe9VXvoAS5LiZu0yWnjHNoPM5gLV4ZA0JSFlJHS7hnccenUcBUpJK1m1IEJvBYA6Q7SQduMM5amNNRZHvnmQACARNnDX23xglX/RsPfUrbl93LyP0wztCU8sVKQFLAjWrWHuVGZGzu9vK1kUCuqpaFIISGSSVAKaBIliXL7zhnLL/AOoqk3SwADt0jlvM7y2BezcwUUVKGkaUnpAYQ9vWJs0Nuoll6hXXJqJKNMaiCUjTD6gG7+p7Mf2Zl9Wqu4ZTsQXADwxN2ju2K+xSU0ai2EIfa4EC/PHGHKns6nTy6lVKSdbBtQGoFUXA1C/PHnhDP9kZdRKlkGeqx8xbyI8n7Yplkg6lCCslm3fnyBA574c/gtFBSk1aqFFm01NT8AJqBSQPIf2R/EQgr1pOlJAdJBJ2dSFMCJ+E4QoeuoE2SksGaSOS0CCAT898PJqoprmylAsGdxN/dAOn5g7qwhlMwUh6lJR0gqdASsOwuDpWXEQk72wWhWoL1mooBdRPSk9BePhqJCjbYX0uwnCDtPO2CUJu03Mf1n1xbNoTUDg/7k/EOzHbvbCtOqsKMBgXYmSD3EfDvx5YYLhQWA7i/wDKdgPVp4fbCgMvVKCpHvEJJShzdvdPeQz2fbF6GbCFhyAlQa5HDGe4lnE4HXonXrRASyg8wzNDsJAng9nhpdcAkKHSb3ClWtJAFodO0CAOap6VtqJuz/CxiHghreWK5nO+IAs7wvlw5aA7dUCX1EcY0f4RVWkFEK1BrwYJBcq5T8ptfC+V9m9FRyZUlpEGCY5EFu2+BMUoJCiAJACi12DbeT+uGVUyfDqgdQYXNxx3cGMNnJ9FnGsu7GGAhzMghxzjtSgAKQOoAiIguzb9/rhQf/3SCw06nAu4KSS4/d8UQlJ8dZhBBdhIdQECO4bD1OkkV1OliHkAMRADjYB2L99sCRQSaagAABUQ8gv/AFlo7YkTXSUUIpx7xVxAUfq6RD2PbD6aZ1rLuyClrbz3sXxQ1QyYEJUAwb7C0E/2OCH/AFlMbEu7bgPBkXGMkt1bfp+oxME8PktNsTAsMiiEIrFwZSnVEseW7O+G1VEKr00JUWCRp0ggvbvLAYRzyFrQEJHVUqFXZkuJecaGQBOYJASRqYpee4u7w+KNJ7MAXmFrUmzgFypmDSA5+Hdj54d9m0galWoWKkky7kBCTZiXDkM7/wBVPYYJFVTiSTG4mZ2YifpgfsTPLqUyVMQmpbspUibiRigPZ/LqRlqiSADOoSzKiJs6tQ8h5YyvDCFZUJeEh4e5vPyf741v/kiwKVQ3cpActLAt0ns3r2wHK5RJrpQkAEIBZ9QHWDGoxY/sYYi/td3SAHK1rLdgyAz290fPDqcsldenv4aA1zLmedhGF6iCMygM4d2cRLlgYkI1RDkc4bopP8RUDKADAQSSWHO7/vfFVHcsXqVDqLgljPAnc7M/YYX9noc1lapUWSXMFIMkg8pHywb2dSIq1SpR94hIns5a9/tgOSKguqkhUl7Ws/3v2xnCBk6//TLXeCe7AM/1P6YwFIV4NIAOalUN8zwH7Cd7b418hk1DLVCpRZWvS+8Ebl+/phIVGydBILJNQAq3kl37bXwyK0RaSFVlRrUKkAOzWk3cG2BpA/hajl4/T9n/ABjmTQP4mqBDgADlwAd95wOklS8tWAaACfq/reMIGpBIyq0hQkpDOLkh4/dsa3tRH4CAfiUnabG5P9N8Y+WT/wBKVDlI3ALF2+h/bY2s+olNF0jcuxuyWYW3MxbBiTOUU+HSRuZYHhJ3tdQxn1Ms9GowBAUk2gDU4hrByNoD42M/XHgUfiIqpDmzFO14e28N5mUpGhTtoqAAafMnfZ3DPjUVYi6T0F9L/hge6S4BB2NzIh9+YMUjwiZKYJ90uxcJaUspwN/eV5YHlKqvDUj4klg/E37sOfk5wDIUimmVkE036WLaQr9GZt9+w1QTrZOlqSQkhBgIQShpOgJNMggNcPpLAth+ihKlJpprVgAAkJV4akvtKkazI/Pt5tM1m06VHcqAgW0iGa428sUTlRp8VQU7ReI4fu29rxgsTSXlqgKuqisWca6TTBCTr1OdIuBGzNi+ZpEFhSWkwiAlQYQSdBLOGAdtnwirPrBpJbphRJDlyHl2e4j+X0DNXP6yjqI1KEf7jPmydsWA1ncyE09Fjbh+SHkG4tdx3wtllaaLlQKlFSmBkTx2Af1w17VrFLlKiAl3IO5I4PkOZO2Oe0c2oZZCndXhped+kmeZb1xFi51RTSABjw0qaPeLq5/m9Y4GGK2XPiUKf5Wf0n/1GGfaw01aQASxWE2Eh0uebq+mLJKVZkp0AJ0klkAkdQDsbs7t2wBkguurUuyWjaSbuJ6bvhNaFJpO5lZL/wC1Lc8v9MaNatpVXSaSEoGlkx0mXTPxAM95PY4UrkqpIASHNgABdQ2Ac4b1UDmqcUwzMAD3LEHb+b64ZzoCahVyxd7PoDX7NimZI8SnckzMQHPPCXxZZ8RI5TBngEjts37GCQ1n5gsohxiYf/8ApVMyUP31N9MTFi09kspqqpUFNpQFRBc7Ps4JnHaOZSELW3Uk63SXPUGkxDqAJB4jDNPKCmKikzq6dMwAkpudp/dsLsg0RoQznSxN+kkuOIE8gc4MLmTrlGXJkdCiFPYwN3J/fGFEpIyzhRIUqDxKWj6jyxqe00PRQhSQCSI4uYttt5M04tntCadF0hSSsAFTbpJ4kQ+JB+0sqnwKQFxUDzfpLtvt+3xZWpGZDEJte5cfPs3YTxX28qKWmAKgl+xb9tthnLobOL0r1hg/Y6XDeUF8MFIZ2o2cALEC3HuiIi+HPZtUnMrDkukE/Lv6Fu+Ec/U15p1FmAMjcQ3nAtGCeImnnAVl9QABceXnyA/IwKHMnV/FUlzK2DCSSHvtYc+mL+xnoZmv4raj7qDPw3+/yPDYzv4hVPNkyTCkjhwxLmIwYD/qyoyShn5IJ57YiVylQipUSTHiFm2TLX2AIH98Yun/AKatSb/TXfcS32f541c/qRWUk2cbyYwgrL/jZmmYCqWoebR6PigEo5jVmkqAHUgE+bfPb6Yay2W0CqRZepAfsCXgWE/sYBlMuNWXqgu6A8FgxlyRsD/fGioMtSAqdZOzdQcD6tqHOKmMijTKstUSGdLKHO3HZxjWqKJoUarsxYzEs3Z48/nhH2aoJraCWuPRyx2ix8sMZbMqpoNFZBCYLyCzMW/5AiBfCj1ZKV02LF1HS07AyD/sBA3mbjFsitRoJSsEkVIYM2mQfXSWA784W9n0SkaDqZCioTZJEfQn5Pjb9rI000lAdSmCExK9leSQnUeyVQcSZOd9nkq000uPiS7AlgUpswffgEPBwfLqCVaNRhrly7O8NDB59djjSyWaRTQAlQClKUOospRJJYEjdTyW2wDP0krcsUKSCLCZl22keXZ8SJ0qSNJKQHdn9ZI32+2EsjVFSoQmZDjZzFhuQQG8h5O5PKg0upy5I4Z47bgu/wAuFaFYU19SQhLBQSQ+7c385sMVA2YYdJhIIGruz9XoWY7tywzcxlzpNZXwe6nl3DxZ42aXMDGmqmVUytfSC7JMONyeInlh2GERmlKAckqs2+1xaCD9eMEqsLZyuolNORqI1eQufuPUY1M/mBUUKbX0v5Au3kA5vgK6QR1HSSSXPAEgDtfzY+WEgl1mvb8gMAwCVdgQWB8+MbB/OZkVK1BI/OS3DBJ3b8uOZWtoq1qgcfhlPlqULX2474ycikla6h2JAeQ5v9I/5YNRzCU01rnrV9E8+ZL/APE8Ykr4RFI/zqJTdL7QfMCHwdJBVTCC4AJfgaXBf1/THfCURSpgl1JLdtTm4m443wKhUASpRhR0jgks5IEjs3fGU5Xpupi7JQ3/ACVP2BmMEyVLUkkMHUVETABAhxwOeMcqL/DW/LR2Gn06gfljqammqimzQEx/tnY9z64onTQGymDA77i/rfExWrWDuAGMhiwY2YbDEw4mzmV/gKAhRXsHY3/Qj1wrRoq8OkFK6SWbTp2KXBfv5yLYZq09NNaRB1cCQ7PbkjCxpq8NBJZ9Khqjmw8wI7mb4Iaa9tl6SdRHwg3chm9fTCXtweHSo6LeIQz9jvxFv74bztLVRGpTqpkq4djduL/LEzNHVlISUlJ1gP3JPm7EeuBBe10leWgy4UOXALz+9sNVMwEroqVL0gCWZ7T3/vgOVGvLqSLgEcD92+WBey86s0KQIhBYK3L6Wc+f37Q8VV/a7CuVgPqSAHsOpUv3DR+zf2kR4lNZAJYhuGAZi3+GjFPaaNSQrSRpILPYM1+PLjBFo1UUT00yDDub+vxYyV83lvxaVQXIIL+h/U4ntOFU1/zFMD7taw8nOGfaOYT4KiB1UyC0Rz5sJb+uE61c1aCtEqPUHuefm2JFv/kKPxKVTZmLj1H3uTgPtFQTWprIbWnSSNmLiN3fC+cqeJlWBlJ1txJcX7kd2F9q1VeNTQhKus6VJDbhz9Rx54UHks0pWXUD0lJCwwZgoQA+zLtgua1f6oDm1+DB9IB3thfIaWprMp0mmqPST3DjDlCsaC1UlB0KhyLhixB/5MW4w0Ae01AJFdL+6Aph7paJt2fsnnE/1keKA6x747DgWsfv6lWTTXoWCaVQM438idxv+2NkMsctVs6D7qtlBrHv9xPkFqZKiDS1o2AcPDdiYDNa0A4L7DzJqtWU89NIEF004csZ1LhTNYIFwcZvtBCVLNJBBoAg1gHYOQpFMtdx1EP7ukEMvG4tQUlRCmLe8N9+oWPu/LElc7l9ZGxFlDaQZPmAflvdVZ0IUFCT5zJUSPRp/pixSoFLSQABwouQHs3w8iRhzO1ipOgJiDqlmLs5IAskvv7tnxJm5fxFJISAkJc93sI5g3P2xZeUQAVkFaknf5lh6fMdsZ1HPKBWEhSvSI/m5vGNChSWotUISIcCXe8mIH3w8hGbVzxXUShp+FIYhQMF/T7jF1UNAUELJqsAVMGctYPYRJ2G9sSsKdBZITcEG9i39R6g4Uyqyt6iiyTcy6gHI9LzdicBSooEMuEggKbfZKUtsf62IOCVw5poRpJafy0wnmH2MRt54XXX1rASlLgRAdLly5s0P6nAVKKUlKXkgki6ldt229ORh8B3O5nxNNOiCEJKkaXDD3SSQzmxfvhc0wtZAB0pckCekB47EkzfcuJF9BBFOmHqKqEnSZD6oZ/dku0O5xaplWUlFNtQLrIBuHBMfCHYd+74tGKLWXKz0nQoC7OAyiCeCQBLwcWSpWlCFJPWdZtYMrSZh0hI2MEudiAhaAwLAJJdpJGzQdIJVN3aHGDZpQ8VJL9KWexkT8i37jESppnWzvok8uwLObuVap5M4rVzKRU8RuoARuCXcn5M5u/ylGs4YByVgKIIcDS6SXHYeiu2E8/STqBdgWSVv3JJ43hnxJq5GkDTT1ARv2jj1xMBqV5ZBUEiAzkMIhiMcxb/AEY0/ZaKi1EFQ6hBPIs/ZwcXqvUBpLUApFM2LzBdv+Pq2E8p7S0LZTjSr5iyiZ5D+uHM9l6aMwKpWUoUQowXN3Ba0B94IxNU77Ky5KDrU5VqcNZ7gP8AbA8hpP4ZFhpYs/x+R3O2+OezKpQQm4YMJszcORHG2K53LinXFUBwZhRAdmL/AKDzwIr7LIHi0tPUNSbwS0Xd3v8As4PlKqgupTEBSek/7pFuAAPU4vmEhFQVWDKhXnsR8/piZ1QQqiummwAdiOph9Lz58YYB8vRKssuVF1KAcks0D6pxnezK+oGnDEEOTL+QtP6eeJU9oqpuAQaalFQVyTKhdpLkbYw/aZ01E1kFkrYEP7p2tyBgLS9l5pQWqjU95DpPcH9N3/vimRrGitdNSoTKSdxt6uf3GK51JqAV0himKigLp3I8jPDE3tg2WygrU3ogiqmUvLl5BPBt9owIRZFOoOnTTqWDTqeQeHu172wBVNFJYorDUiXpKDwfO+oPHnvODUymohSFKILpAFilbbcnVb15xxaRVT4VUtVRbsQYUNnP6kYUSrI0KUKg/DWQKjBhqhqjXANi1i4fHXDCnULpEU1tdjA2fYd28jjn8YQNFUaagEEiFf2P0IwHQlKCCCaSid5pzcW8n/qXk0MkuVUMxCngu4A2KTw4d9/pg1c1KKPDWnxST+H5s7hpZNyLxHvB1ysaUprOUAOiuLjz/XY+mDZNakkeKIWAEE7DYchXxEelgDgS9EnLpSB1oU7qN1KJJKi27m1miGhyjQDvSU6VEQ7wJjzIAnv5YRzRSghBAKFuX2PcMYMz6encqipTAVSOtCgVNDg7A95Ltz81NxFcR4g6Q5Zg0Ahz9FRwOMDzhpwXURsDYQH9X5/TAqFYWUCSAEzBBaZvZj64DXqgCAkdtT8c7Opv84EzdCyNNNLzaAO92B8saNCkpTipUCUguwu4tJDCPucZuXK1KJZbCBGntBO/9Rho0TpWpakgqIB5gFyRayTM/O+gD7RNAJKkALU8ay8am8nYu27d8ZeWzCqz6fdDgrOwkkJ5h/8AxGNs0KSQCJJIMy9rP3LNeNsZQzFVfwMkPKgWmxYiY7c7YkoGpJLGDc7rJaXGxDx3JG2HUZFSKZrrEzpDQAQ5fYE/fzwlSrppqMylRBJFiC0Hhtk/OMalHMVKiPxAE0gXQlXvKI7bJhu8YkN7EzFOlTWon8ZeoggfCzw5JdR9bYyluFJppAC6jP8AygmEu9mOzbblsWpUj1Vi7mUOLkxqb8v1vu2FVIKWF1KYnVManIbntyeBg1YbWJQlBaGM2ltRPcNHLeWL+2VByX2SODLDS/JLHs3bFqIFMAEdaiHBsBEOd3LvuQdhIc5lis61E6ioqCU7kxJ3Ia4gBsKCytRhVWzHxL2J2T3hr8jthetlPEdTyVdCRaCASX2LkN98OrYlVJOzpdkiXdR2LMkecDY4rlaTKJKgwimDZymA3o+BOJWwAQshIAga2tNovOJjPOdSISkKA3Kh6/ELGPTEwHGlnVkKBBTKS7cgAKgeQU38pw7QrirTUlTldIsow7CzbFjYtzzhPP0UrCVvpCtv5ht6vhf2VmE0yW1l4IcAefnt88aDcq1ddMLJ6kLYhxKTMk9p4w0opqoAJDkONuoavrt9cZdMoprqoq+52Duk78/4OO5fM+EpJ/7ai6SAdW0W2P3fAj+UrCogoMLYjqZgQLsryHfcYJ7Np+9TrGyiAX/KxLG0hQ+mEfbBI/EQ6RdhD7AntH0nF6lcqQmoB7mvUxLMyTI2N1eZOH4mUvKpQpdFSgKdRignZQu07Nt/LxgmVIrBVEpYMxP5W7diCcF9o0vFoJqBiaZBe1obyacJ5xqdROYphxUgpdgFvL+b/fGSY9lZmohWhRZSToUDwBdjsQXw0KRytUaVnwieiHYloO5h2/tg/tbICqBUQPxUDy1ASxe3Y7/YHs/O+IkoWNp7GObMdsSXz1K2Zpp6dLqG7bLmx/T1wKrl01wFJU1RNlvdwXcbjtjuTzaqdTw1dSSBoIsoN2udmPHlgYyLL1US6FJdaLEOx6fN7bfIYola3WQmqkEAQr80s6VcD53xXLUV0XbrpqJ8w3I/XdsaidFZIS7pASQGsxMdrfTvhPMrVRZAYqUCAWdoDqV2Dj6CHGLUFUouVJojXSAT4lNxMe6PQAnsW3iUGCTJXQJh/epmI7T9/m2uj4SAuhYNrBck7lQO5l/74HQ6vxqSQUr/ANSn+Zpdufux74og66lJBQoa6ZACVxYw3n/nBctQbrpqg6Y5cyBzIIY8tjlOmQPwTrQouaarp/bj++BUKlI1B71MmQBZyY6T5n9jCmuSoCUyDqtAPuxz72xdvLFMypTKZJBhum0u12+If+OBVFklIFUA3H1Eyzs3pOKVF6kP4iQLkMQQkkkeoBV6pGLEFSWpiX0kz1MWbyPCgX5SecWVlUlQSZaCQwhuYNgOPc8sY+WzSFVeqooy6mDOR5v/ADejdsa+Qr0yFqQglzcz8thAv3GKhFV0pBFJDlBfkQxE3sCb/EPTPzHjzq6UvueOAOwJNnngY1UIWroSmCloIlw9h/KoBwMYntXKgrermDpLkJAg2me5G2xwxJTrUqSgG8ZezW1HcIcv5y2LVEOoVMyuDZD3d5Ued23747kUrJP8PSTTdgV1HcvLuZVHD7YIqhSovUUrxFA++ownnSnYfXEBK6VALXUgM4QIO7ONv8vheipiKlQSBqT394Aq7dKmfh8NCgVDXUfSQIUGJdRuNgxae13wJSipCitTsgRHVdj5XHm+1wq0U6iFOBrlpkG5H5e19r2xdNQdSwB1OwawLiGDOSDAdnGO5GldSlMQnSkM4AmWef1wBQSEOUwQQB6PMOfeLcYYkqUQl03qKYnkXYcPiFNhq6ABpMNACXBBgwWwjm660rUkP4ikkkn4QQXU43v8sUOeACAHJOpKSHn0Fu2MUwDO55aaightLxDfYNiYYVRQfhQYGw2DY5jWwtnMf9/sAR2L3GMJYgef6J/qfniYmJl6HOe9SP8Au/8AXHPa3u//ANB+g+2OYmKKnc4PwlndgPRxH1wp7DWWVJ3+5xMTD+057K+EbRG1jtjK9jLJ8VJJI8MltnBgtzjuJjNLf9lKJBc7n6W+w+Qxm+0Q2YqNDlL95TiYmKKm/aZegSZYAjt17cYt7CMp/fxqH2DYmJiI1QNmFdwH7+eC+zZrVHn3BPDGPLExMCKezVHWoPDqj0wb2MkCqoCACWAt7x/qfniYmJM72zFRx+T/ANDjVoJCh1B7Xn4cTEwpm5kMKoEdR+iA33PzOL+1aCRThKRGwHfExMTJb/41RS61aQ8ywew3xu50tRS0dX6p/rjmJhXEnlSxU35k/Y4zPYNMKKSoBRFJJDh5ZMzviYmH8VUrVCUST/qkX21KjGchAXmaaVgKSUrcKDgto2OJiYb9Fb/tNRNUufgOBZ9I8VIYNrSPRkx5YmJjJL+0z+LVG2pvTUiPKcDyHw//ALF/RLD5AADyGJiYoi2alFQ7lbE8hnn1L4TMN5forExMZ5EKgsgQTv8AfExMTCy//9k="/>
          <p:cNvSpPr>
            <a:spLocks noChangeAspect="1" noChangeArrowheads="1"/>
          </p:cNvSpPr>
          <p:nvPr/>
        </p:nvSpPr>
        <p:spPr bwMode="auto">
          <a:xfrm>
            <a:off x="307975" y="-2613025"/>
            <a:ext cx="768667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3080" name="Picture 8" descr="File:Tree ring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9" t="-260" r="13885" b="2753"/>
          <a:stretch>
            <a:fillRect/>
          </a:stretch>
        </p:blipFill>
        <p:spPr bwMode="auto">
          <a:xfrm>
            <a:off x="4981574" y="2743199"/>
            <a:ext cx="3729038" cy="33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584901" y="2152650"/>
            <a:ext cx="2257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Deep expertise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914758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Why the success of DNNs is surprising obvious</a:t>
            </a:r>
            <a:endParaRPr lang="en-US" sz="3200" strike="sngStrike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5438775" y="409576"/>
            <a:ext cx="1685925" cy="133349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/>
          <p:nvPr/>
        </p:nvSpPr>
        <p:spPr>
          <a:xfrm>
            <a:off x="276225" y="1028700"/>
            <a:ext cx="8667749" cy="5219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What about greedy optimization? </a:t>
            </a:r>
            <a:endParaRPr lang="en-US" dirty="0" smtClean="0"/>
          </a:p>
          <a:p>
            <a:r>
              <a:rPr lang="en-US" dirty="0" smtClean="0"/>
              <a:t>Less obvious, but it looks like many learning problems (e.g. image classification) are actually “easy” i.e. have reliable steepest descent paths to a good model.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" name="AutoShape 4" descr="data:image/jpeg;base64,/9j/4AAQSkZJRgABAQAAAQABAAD/2wCEAAkGBxMTEhUTExMWFhUXGR4bGRgYGBoeHhofHx0eIB8eHRobHSggIB0nIBgeITEjJSkrLjAvGh8zODMsNygtLisBCgoKDg0OGhAQGi0lHyUtLS0tLS0tLS0tLS0tLS0tLS0tLS0tLS0tLS0tLS0tLS0tLS0tLS0tLS0tLS0tLS0tLf/AABEIAMIBAwMBIgACEQEDEQH/xAAaAAACAwEBAAAAAAAAAAAAAAADBAACBQEG/8QAPxAAAQMCBQIDBgQFAwQBBQAAAQIRIQMxAAQSQVEiYRNxgQUyQpGhsSNSwfAUYtHh8TNygiRDksIGFURjc4P/xAAYAQEBAQEBAAAAAAAAAAAAAAABAAIDBP/EAB4RAQEBAAMBAAMBAAAAAAAAAAABEQIhMUFCUWES/9oADAMBAAIRAxEAPwDzSs2FgJXtJ3f/AD3bHF0WJKTBcB+5ieYH1wHLJ6WHmVNjSVTB2uElgw+9v3zgvSN5OiXDEKAZKQHLnlvIPhqpT1JUgloeophJs302wtlIfSZYgG5f9h8OVkCwfT5FlGXJces95x5+XrpC+hyXdyIj3UwH7H/GJRpudSrWneZtb+2+GqlCbyfea0ByHtYWDfXDYypShCkysjoSraDJFt39BGHVI7kUtEa9tTBKBcGd/t3xM6krSEoURTCrh3WpoZ50xD8jeMBTXQ2lRJDkqVvUJfpB5kP85w54yklKTC27MgNYd2M7hod8OYfSdBawT4gPibqI/wBNNiH2sHP3nC2Yzo0agygSBSQx/EMBUMIdhzthnMUxo1EfguQrSSDUIMM/w7wYd8BzCVulSg1TSQhP5AwCTEOUuDFwDGNxlmCisalJZVU/ESnoG/Z2+QbGuml4TAq8SosOAACXguYP7fAwv+GSmmyVVqkf7UmNXnG7bepqJTSPSXqn3iYCSksR8tjDF4bDRAq6C2rMe8bIDgpDQUhmaGltp2xdSiumVKUmnTS0D5TuTt+hl6ozSadRPT4tYSEu6TeSzEaS0eVgCCrnMwpNQqrEVKpcimgBgTy1mJsQTbjFhER7Q2pp0IPx1NneA/n+2OEqmYou4SqqozqqEs8WHxctGDU8mqqDUzC9CR7iJDC/SlWzsLvaMFq5ttKaVMpAHSpmJZg7eYLgkvvaNRkrTyVVZJWrSnyCXhnZ+AN8MoOWRuVmfdDu7ETYiD+5xBkTVJXVX0sC6ja43gcY5SFNKQKSNZS3Ur3dxtNz9G3xVD5T2it9NOizz1yIYWgDy5fFKVRaiRUqIptYBLl9mAl8BKi6TVWouCfDSGhtxs27/phlJ6NSUppCwJMncb8NtOHQHnVLJYLVo26FGxm4ZtQdosML1Qr4pA3NOX3sLO+/pfDWUriHqVakOwhuLmzFsJ1SlKerxQWgvvezDff+j4kHTQlRgJixQvSe/SbnBElRS5VWAdveDMBuX/lHzGNPJZcGnTOpLS5KS/2EuJdrRzhXNUkpAD0yQ8W/lsYIj97a+AvUSkMIJEOqoSWI7QMDAawIiVJWCA5Hwhr8cOdjhwUVurppEjhi8RY/t8JrYlThSFQAb28/X5YyVEKJLoIUqbOlben9NsFpZwiCrU0MsBKo/Ksbz64Wr0yPfmQy0cn5Odi/a2IVGXHiIF3YKSSwDuOTdzY2xJoLrAlBQSFBMwNSbltIhSbfWMVrMtCwxBcFg7KbdB525+oxXMMpKClSilgHHv0oG7SDMW4wdFQK6d2BZMaiBFREQRuNz5QwMzSUlJSFFRMH8wDFv97qH7uajUBlJIclUy3Lgu42I4Y84Yr0WBIAYh1aeOQNiOG2OEqtKQp33j4ojc9QBYjf0xI+iskBitST+UFTDy7YmEUJSoAk/KmD8jiYz/mHWfkKILMfdY7/AL24xreB8ShBMR7x4A47xgfs3Kx2hy9gTZ7Pv88aRTrLGFEkObIS1hyoz6458ufbUnQFFKgAA7pEM3TIu4L7/TDFNDMqOkl5gzYTZj5u92GDUsuQCE+6JZ9j8SiZD4Nl6BCCtQSREmAD5HcBvljncMWySklKgFkgSSGk7JfYf5iAOZuspiCQFKYKKfdQmwDB+1vLCSUqpEKQHDkjV8RmdLDY98Hy9RGrTpVpMqkMo8h9o/XnHScM7Or0AoBC1Js6aaVb/wAx2Nx9MFZAPWWAc1CTJ/lB57YFnFufELFZikLaZZ52Hf1wnWSkFNBytKTrqqeDZ28gk3eSRvhzRuHw6xrUkFRBFJDOEgG5SxdyWvJFowWpV/h0uXNZVkqIO9yePPu3YXsnPJCKleqkBFqfchmEenzJ2wrmElA1r669RQ0gj3BcH+UCLfScWdpzWlOpIBVXX7yoZIInbgxtbtg1JISk06Q1VPjLf6cbl7i/pPdNaSkpRSJNdRDqGzg32hwf3IaQUUClSBYk66g+I3udvu2NAynMqSk0aJClLUrVXa/kTbfqFwS24xBQpUEjW5qllFPEH4gS13d3sW5ZNYZZCkJU9TkgMndrSsWYv+gTp5cv4i3CbEkg6y2rzcuflgQeVScwoqW5TYvAMTpAhyxdm5w2c4lP4dMFSg7E+6H45vs2+B0wqooICWpksAIlt2cSz8A8vg+tNNQShOqol34ZuBvuw/yosjJEjxKpguwVZ5gQwLvbv54MhWoAJSEU9RSVL0glzt2cj9uMXzYSBqrqdx7sv6cP9x3wDMyNVVkpAhAFgxL9zYeuJIlRIHhMAnpNQhyGJUWcO3ft2gRNKPeqrLeTg+Vt8H0OhK6vShx0h+0ncm5t3jB8qVKiggJCnYlIJIBYw3cc25fEEyIzDAJQEJYklhZ7T53/AGV6qa4JKeoO6ukm/mlrEyIwelRSCDUrqUAFdCbEkFxBYX+hxmBNLpKai0q0/wCbTd8agM5SrUTTimwgFnEw93k/fCtTNAgEoKmUSSSX6TZyezWH9TnW5IqIqgMCkkFxH5v1bHF1amkA0XKvjcy0GS7wL4UqfCGohS0liWuLuQzxECMd0qSEpUAtMlJBLHmRaVbvg+azB6AugltTLIJdmgpG7GSH8uMcCdJaFIUNj0qE7jjnBVAaNIByFzyb93mZ4DYAqlqUWLLTCSCUgkvBDdKwCOx1eWCLQHJQDsyX2f4Vb+rR64tQ6wAW1jqVsFfmgSCATHLd8SD8Qo0LA6nVrj3hyQLNAPmDitWmArxEOA7032VwfPc8YlUkaViGJ1dgI1H5aS3IxSgoCVTTWCBuUGJb80/LCD9DMMlSAkIOpxwlR8/gjg/fAK9K7IYC6fyt8aT+VreXybyiSkhJYkFh/wDkSQHTzG3mG7zMsQFA6fhCmlFzoU4t/XFpZhpEzoUe6bHvbfExTO5ZIWoFawXkJkTLjsb+uJhDSyqdBBABIYMfivA4/wA45l8wdQY6up9TNMTew2wKmVJKhKgRciZMG8b34w2hfhEKIGxLD3UiGnfYDHk9dWvSpganT0kyPiWeB2/pjG9tU1BWhAbSHFMHpQPW53jGhmc+ogqT/qFMDUGppa72Co88Z+XSFHUQdCR1aveWXDEvfGuHGztX9AZRJqPJU0mort8KeOB6eWNHL1XId1BCdnaIEbSW5ntjtSmCyiyUj3EBnPkPudnxysdCgqoQ5A8OkA4MXUCfKTJ8sdN0Yi6xqJDACrWJASfgEgEtbz2Z2jGd4KtJpU3BN1bKYgAEtDP+4w5QrVAVVFBIUodLi2z9mePXvgdRfhJEDUptKRsowxSS24WFbyP9t50kyATr8NSimnR6jB6j3STtAbz5k2bzBSP4h5PShDOCG9Opw7izG7tjispAoJDqhVRShIhwHd3+V/PCdXMPU16h4dKKfTC12c2h+7HS4uWvakXSLppe9UU3i1Ltq+HYAASdmYc41s5X8FPhIipDmzeQ52ngbvhamkZekVz41QwSHd3Ll/nimUywShNZRJVISHgqf4uxefQicQCOTQFFVVUGQke8T+z9/LBKqFVlEq6AGcWA4bvaTvi9LQgCosFSlHpAYEFiWKXtDN9d8HSgrXrWnSkCXsIdiWmzS3GIl9Slk00IUlPLMTDu7wzPz0vi4GlwlOuoGSWs/KRzILO/NmK1TNa1aUDSkO53UL3LRFztc7YNTI/7fwe9UYQnkPIAn0fsRIvVpFCtJOqq7eVtJ4abXiwxK1IoOqq6qrg6dm9ISmXL9+HxYUwo6aQBYdS1cnceT3/zjgqR4NNIWWOpckSD8y0+g4whcrAD12UpyPC4cRHG79vUFXTUvqqK0oDdIiDuzTZ/2MBp0TTV1OuooaWfd99phhfvhj+HdQXVWWgBIAlhAA3HbviS6V0UKSUAkkEdWlnJuxBV9R72M3NKSzGjTYXJSQZkl3/ZONeqUABkM4ZzJhza3Jft5YBXzhKLt2KRxZgIaI5xqCsmlQQp5KHMBtQYdxLkB8OUMvmNY01UKYNKruX3kmBhrI00GUhiOGYFlbHscXyvs4qUVIqvqDhKx8o5YNHfGmUXVX/p5lDOSy0p72IF7XF++M5eVqISVp0mmXOp9w4EDfjGwqvUSCiol0uRuWcfCfWx4FsZuYolDGmdWp3iwBDgg8FQA4JBD4CRpISvqSZS4YA8qkeT6Y4fy5VJA8RPvuICW9f/ABe7OS3GDVED3kBtIZSezQUndLODv54XJKT4iAQk3c/lCQQwliNPDvsz4EZ0lY8RIGlJlPcHcfllpu2OVwkAFuhR0kB3BJ24PfhsWrLCEhQcpU4ILzfUlhuHidhcYsEhLqZ0KF/yiWIjY3B+kNRK5OqnSgFepCwyVEMUmzkbTcbbd+50LkFJ1jtC0vv/ADD3gRO/Lq5lOkadI6pQziVANN5CgG/Zcyr1E6ATrplol2UBPYT6acX1Jl0BSXRXUhJdk6wGngnHcJmjQVKl6SbgAGd2gwb+uJgwHA4VqZ2ADBvSe1z/AGw/mMwkI3KgQwN1rM+gH6fNH+I8PSEgmWAABZRZ4Z48rt3wUhQ/MwVop7df5iJm/o24x5+HD67WlqHWspW0DUtQBZ2cJDWAbnYtsMPZllINQgikgMgcz5yeSMXVk9KfASf5qqmeUgkzukEE/LjFcupNUFTaaNMMCQSnpIJebqte5GOodyWZLfxCkusv4aHswGktdpv2L3xK2UU6alRzUUH0na1/5RIYNIA5bns+smoV1qhACOlITwGaLXIPF8EySSsVKy6jAJuA4BsBHmzY15WV9HhtVWoNuDdSi4AA3ubWbCVeh1msoXhFNplh6ht7xzhrM1VLIr1QNOlkIYOSTA2DzebeTkWopPiK0qqqLBOw06YbZKQWe7n1wEFdEumg48So5UvhMOonY3Y233fC1LKIqLHTpy9Nw2xe5c358sETllLOlLlUAkm8DpaAGZm7JA3e3tBYSBRQGSn3rdRuB379+MMFKqWai1AwgBklU+Gjv+qvJ7Ph4JFRanA8NCel7NdzuAeWO3GK1WSE6YKveMv2B4ftbvJwZVHw/wAJJfUQpSeEvGnaT8PaGeQu5ZHjKdQaQAC7JZhD9mgf5S9s1XUUBTUn94b/AMxAvNsOZrTpTTpBypR1GxE2mztPDNhL2kU6fDSshILrPcXIG8lm+U3oidFTp6yEoB1Abn+p/v5h1Km6VuEk9NJN9ve/vgWWoklOkdQH4aHcIH5lHk3vgoGhTIIqVle8vZGzD9t9sIDRRcEVGpop2Q5BIY6SQ0szPyD54YypUqKaAhH541Hzct8nsJGBe0croIXUWV1AJTuUnYfJ3Lb847QzNWqOl0JIgcjZ227xBOBJUCaB0galpL32diFEfyy3Iwbw9PXVVpNwOWEAD5jiXwrnc2KadCWNQXAkCz9Qbh2EfXB/Z+YGlIrOSCA26gX3aI4Fztjcgo59oguEoAFwTKrX4BaN8Le0swdIZZglnaHaJlsbpp0iCpCQEsGYudIbTHLXxj+0kkxqeRBn74sDmUPTpI96OnjeCRdwL740KOSC1MlUNYwe0duRhfLIGvq6QAAD9TG1/phmp7LW+pC9QEuCPTy9OMVQeYqFDIWl0bWcbljv6/TGNXrGlVKgqCelUsQSGSoN9PO4Y4215nWlNOozzpVF2Zi27t+7+ezNYCqAtPSkgEcuFDV3bSW9ezKGXSUFGtTASke9TmDyf5VCfPC61litD+CtgocGXDA7cMxBOGqqTRqBYLpVezKBLsGDOH/vM0XR8FYVelU4EJfie++3kBiQZywpKAVNJRhWyX3HIue48hiUQyjRIlUh9y5+hIcelnOLJy5ZVJQJ8MkpbYAuz/LydXrTLUAUE/8AcQwfiCUl3YAAEOTtgSopFafDUl1JlJG4d4e5YuDxjtFJKRWptqBGtzwxF4L7238sNZukpqdanp0qEMIce8Im5+Td8SjVSg60whYEflEhQhpSSPPmcKGX7P8AEOtBOlUjpBvcO2xcYmFFZeog6UgqSLHkXxMS7OZqmkIOgJUodJiSoi+9icDQoBRdIOgMlmldipwdv8Y4UFKy3wJ1SLFRHHphynSATSQbt4ipuS9+9xffHLyOivhqISifEWXVMgMQeBMlu2O5mmDUGXQegF1xBIYSw5O9nMnBKea6atdQBCnSh9oADjyF+2A5ZA8IHqde72AMgxMEb/3YAVZFFVZQhJCEiACZaCoFvk0scFzOaQuqKKFEUkHqNwo+dykbP9MMZ/NihQj31OkM73mH+FvqIl8J0aLilRRuAuoQGhoBcQZPocMA6M2FFdaqGQhtIsCIkX62A7nvGK6hqTWWSKq1e6ElkJBLMTMEeUzg+czCFVgg/wCjSlSRBWWLJ7hMfPfFMnTQddRcF3HYanZmaQIaHO2FNRGSFIMh9VQOHkjuXBD274Ur+z6QRrC9fUwQA0s/vCzzE22nBcuKi2W5aHmEgQEgztGr1N8VNM1agSkdDu7X5JFn2+7YySuUyoCTUXMuxIB1OBbsYDdsEy6ygLrVL7izGQ2zflHn2xeqPEWhKT0pJSEy5Z3U5mJZ77EYJ7RUqqoUw5Skzu5P7PIjBaWX/GED+Jf8RdhEnaDuB9A3GEl1whJSx1NrL7H4RO+7HDVQhagu1NEIDSp5IYm/b9gCgXOvYvUIKbgdNMPvs1rYYK7WrKR+FS/1Ff6hAkPefmX4UWwdNVNIJp0XUu6lAWN289u3nhf+JKEKW58SoYNoB6iOzsPUYIvTlgG6qqrMHbz5u0Xts+EGRQRSGuqSVmQAz/Un584Blk1KlTSr8KmrUtImQ4Cg/wCUagQ8DVZk4tlqKUaqlYqVU/KZJP8AaJsARyMGzOWq1UGqQwp9aUOPUAlnKkul4uLYsQSlJDIopC1i6rh3gvct8pxMllCCF1C5JAPLduw4wcZqloAoDUFpd5aRxd2i2O5WhUUpJVIsp24IttP6YZQdprgaUAAxqUzsoBiYvb5Wc4y87XWVBKtKifTccY28tQRTQEKUygkcF+wYQQwHNrYySsGtYENuGILHn0xqUU5k6YW4J0r77+RwShWXRUVCX95PP1vwWwGpSKAXcbg+mHKNdKqelcLFv5nZm7/LnnGaSvtFSFgLSbnqEO52s77xsMYeapBWkMNYZo+HSoM44JnmJw4Urp1RUvMgWbgfdzv8sc9sjT1oZtYI/wCVRpcSCPvhgqvs0hQNJbPdLyQ2w+4HY84PQR0qy56j7yfn3+fzvgOYSXC0DhSWDMABF9ifpi9ZSUKC0tMtcsX1Anye+KxM8q/DCvipKnyhttxDkvf0iVgLJIIQsAXY9iX9DxJ9LV6YTWqBRA1pOkCz3B+WqTgDBaSlIhJuRJsxMxYsbRbctRpK9CjTliCAGhxALbQPtgVCmDTqU3mSkvAUli3d9I53wKv1U0qTCnYuZJmXO3ulu+LmvJqJiUlngEhyP6+ZwVNbLZpkgKS5H7G/EY5jJr0yFKAdnJHVsS424IxMZ7ONtIC2Sb1HWrZkpttAL/TCOczzU6ilAgrdFNoh078TbucHpZgpFZekggeElrgENO0Pvhn+BpqWhBZQpU9akjvJ6SWMS3Y4z42V8HWujlCodCQVHlSgNx3J+eHaNL8RXSsJpQ8TpM6gfWwdhzhP2a34uYJSpRWQLu8x5gTchvLGn7PplOXUpKiVs/cdRkHmXsbeuNWgh7TpldfUog06Zc97P3aGeYGB5RRp0jVbqNieoBkq0ib8R2w7nF6EJp6X8UgKPDGZF9/Q98J+2Sopp00y6lOUn4UqSGLXkv6Ys+BzKjSmmgypR1Lm5J+Lu7fu5s03iFJDJJSCHA6kgsCW5IjhIPOL5CtrWswwKRtZpLiCIA/y4vkqg/ilVFk6ADJ/MYLkGD0CeCcNRrxBTSKQIJVcpJ3IeNj28vQ1VWhOgK6mkuen0E3777xhfKpQorrEhPceg3dJLACQScWytHqqLKRpLqLEvvACyQwEXPlMYaUXUNNIlLrcJjY+rRcmQfphWo4QmkB+IoSQZAvccmfQ4YTVQSqupwEvoSxBbllDd934wlSUUoVWYeLUZKOZ4DWD/aMGIPPqSlLJnQQlLb1Dv/xdrXfCxyJP4aVahTBVUd+os6pIjcT3xxtK394UQyT+aot5N8XXRUhCWUTUqEleq7Egmxb3kpZwT727Y0F0JCj4pSRTSmBDiITeSO02gyQoEOpddY1FMgcmwDWYfpgvtQ6UpopIUSxMX2E7gkk+nzlUAFNEGEjUo8sLNtva5IvhiVoKL+NWMjtG4ASBsGIb9lulWqZhbAMn4QLDzO5gfPCGcQpVTS7pT3dyWsWcDae8zhvMZhKEoRTcqUHUQ4Zx8JG7vZrRcYQJS8PK1FUSNWv8SmAXYn3kw4E9Qf8AMfy4vl6lRZJs4dk9/wB2+2BZzKUl0k1ELAUjqBLsFOYLhnNizlibw7A9o09D0pJADqEu4cEcgxszHjEjVMApYSSgukFgXkEjy78+gEZbQrXsYLj97j7Y5lK61lUmyvdZpY3vD84YRWCToWehQcP8Ju7nZyf2+NA1/HIVSFJXQpJdMx5GHeAY/pjIzdJYYrGkCEiOn5E9R5B7DuWvllM59zYi3mfK+zX8omspVNaVh1Cx3UnctzBvgiXyaFVqMh1AsWIkQx74RrqPhLQxJQQWAJLAhbRLuGME2gXwT2dnlKUAVaQpk6Uw12dmKpAEn54UpKIqEKJYHQVEbG53sftiCuXrQUuxT1AAwQbze8x+bBXCqakH4VbcKn9DjNqnw6pBMpcKYGEknSXjZjO4wegsCroIJcMCobsGLB9n+eHEmcY0kESUnSS3EDzcEfO+OBfhrCyemol484t/mTi+Vqgqq0wCXDiRcXtuxdu3GFaFPoqAzokCN5YG90mO+LAeyiRrXSsFdQ8+OQSG82HIxKFMlCkQwYjcTe+9jbc4V1l6ayRs5LSdTD1LPPfGtl/9VYT7pSYuWMgO7wGk4y0Hl1J0gKkiLkWgR5YmFmBllegxMZ7R/LalooAkKFUlSgzNbcyIftjmVzCvx6iWYq0JhiAzeYgW+mKKqhS3SCAiiUmLFjL94bzwxlkJFKjTVpAKisxIg8SRvv7vbDjQlZYpUEhJCnqHoAAUCQQG5PUe7zvh32lTBVSCC2t1EQ4EKII2lt/hbAVU0nMIQluhjzLXL8jTPli+azv44QPeSgwC5s524h/PEhl1HUnim8sQXKmLvYMB88YVap+LXrJdqZISx3ctaJLH++NzLVgU1KqTc6mcWBDAEngD5jtjzlJZXTQdHVUqahwZDg9pBHl2wyCtHKAUkkEP0kGQJJDOk3Sx2/L5ENez0aaNRZSessxYvASeY6Sr1OF/aKCCkGV6mMcAkW/3fIC7wwqkU/w9NRSCSSpoN7P5k7bd5r4p6bzRCaaaYDGoWI7BiXm1h5Hza+dKtKKQPvkBUFwne07N5FsDASax4SAG73O83+2Oe9VXvoAS5LiZu0yWnjHNoPM5gLV4ZA0JSFlJHS7hnccenUcBUpJK1m1IEJvBYA6Q7SQduMM5amNNRZHvnmQACARNnDX23xglX/RsPfUrbl93LyP0wztCU8sVKQFLAjWrWHuVGZGzu9vK1kUCuqpaFIISGSSVAKaBIliXL7zhnLL/AOoqk3SwADt0jlvM7y2BezcwUUVKGkaUnpAYQ9vWJs0Nuoll6hXXJqJKNMaiCUjTD6gG7+p7Mf2Zl9Wqu4ZTsQXADwxN2ju2K+xSU0ai2EIfa4EC/PHGHKns6nTy6lVKSdbBtQGoFUXA1C/PHnhDP9kZdRKlkGeqx8xbyI8n7Yplkg6lCCslm3fnyBA574c/gtFBSk1aqFFm01NT8AJqBSQPIf2R/EQgr1pOlJAdJBJ2dSFMCJ+E4QoeuoE2SksGaSOS0CCAT898PJqoprmylAsGdxN/dAOn5g7qwhlMwUh6lJR0gqdASsOwuDpWXEQk72wWhWoL1mooBdRPSk9BePhqJCjbYX0uwnCDtPO2CUJu03Mf1n1xbNoTUDg/7k/EOzHbvbCtOqsKMBgXYmSD3EfDvx5YYLhQWA7i/wDKdgPVp4fbCgMvVKCpHvEJJShzdvdPeQz2fbF6GbCFhyAlQa5HDGe4lnE4HXonXrRASyg8wzNDsJAng9nhpdcAkKHSb3ClWtJAFodO0CAOap6VtqJuz/CxiHghreWK5nO+IAs7wvlw5aA7dUCX1EcY0f4RVWkFEK1BrwYJBcq5T8ptfC+V9m9FRyZUlpEGCY5EFu2+BMUoJCiAJACi12DbeT+uGVUyfDqgdQYXNxx3cGMNnJ9FnGsu7GGAhzMghxzjtSgAKQOoAiIguzb9/rhQf/3SCw06nAu4KSS4/d8UQlJ8dZhBBdhIdQECO4bD1OkkV1OliHkAMRADjYB2L99sCRQSaagAABUQ8gv/AFlo7YkTXSUUIpx7xVxAUfq6RD2PbD6aZ1rLuyClrbz3sXxQ1QyYEJUAwb7C0E/2OCH/AFlMbEu7bgPBkXGMkt1bfp+oxME8PktNsTAsMiiEIrFwZSnVEseW7O+G1VEKr00JUWCRp0ggvbvLAYRzyFrQEJHVUqFXZkuJecaGQBOYJASRqYpee4u7w+KNJ7MAXmFrUmzgFypmDSA5+Hdj54d9m0galWoWKkky7kBCTZiXDkM7/wBVPYYJFVTiSTG4mZ2YifpgfsTPLqUyVMQmpbspUibiRigPZ/LqRlqiSADOoSzKiJs6tQ8h5YyvDCFZUJeEh4e5vPyf741v/kiwKVQ3cpActLAt0ns3r2wHK5RJrpQkAEIBZ9QHWDGoxY/sYYi/td3SAHK1rLdgyAz290fPDqcsldenv4aA1zLmedhGF6iCMygM4d2cRLlgYkI1RDkc4bopP8RUDKADAQSSWHO7/vfFVHcsXqVDqLgljPAnc7M/YYX9noc1lapUWSXMFIMkg8pHywb2dSIq1SpR94hIns5a9/tgOSKguqkhUl7Ws/3v2xnCBk6//TLXeCe7AM/1P6YwFIV4NIAOalUN8zwH7Cd7b418hk1DLVCpRZWvS+8Ebl+/phIVGydBILJNQAq3kl37bXwyK0RaSFVlRrUKkAOzWk3cG2BpA/hajl4/T9n/ABjmTQP4mqBDgADlwAd95wOklS8tWAaACfq/reMIGpBIyq0hQkpDOLkh4/dsa3tRH4CAfiUnabG5P9N8Y+WT/wBKVDlI3ALF2+h/bY2s+olNF0jcuxuyWYW3MxbBiTOUU+HSRuZYHhJ3tdQxn1Ms9GowBAUk2gDU4hrByNoD42M/XHgUfiIqpDmzFO14e28N5mUpGhTtoqAAafMnfZ3DPjUVYi6T0F9L/hge6S4BB2NzIh9+YMUjwiZKYJ90uxcJaUspwN/eV5YHlKqvDUj4klg/E37sOfk5wDIUimmVkE036WLaQr9GZt9+w1QTrZOlqSQkhBgIQShpOgJNMggNcPpLAth+ihKlJpprVgAAkJV4akvtKkazI/Pt5tM1m06VHcqAgW0iGa428sUTlRp8VQU7ReI4fu29rxgsTSXlqgKuqisWca6TTBCTr1OdIuBGzNi+ZpEFhSWkwiAlQYQSdBLOGAdtnwirPrBpJbphRJDlyHl2e4j+X0DNXP6yjqI1KEf7jPmydsWA1ncyE09Fjbh+SHkG4tdx3wtllaaLlQKlFSmBkTx2Af1w17VrFLlKiAl3IO5I4PkOZO2Oe0c2oZZCndXhped+kmeZb1xFi51RTSABjw0qaPeLq5/m9Y4GGK2XPiUKf5Wf0n/1GGfaw01aQASxWE2Eh0uebq+mLJKVZkp0AJ0klkAkdQDsbs7t2wBkguurUuyWjaSbuJ6bvhNaFJpO5lZL/wC1Lc8v9MaNatpVXSaSEoGlkx0mXTPxAM95PY4UrkqpIASHNgABdQ2Ac4b1UDmqcUwzMAD3LEHb+b64ZzoCahVyxd7PoDX7NimZI8SnckzMQHPPCXxZZ8RI5TBngEjts37GCQ1n5gsohxiYf/8ApVMyUP31N9MTFi09kspqqpUFNpQFRBc7Ps4JnHaOZSELW3Uk63SXPUGkxDqAJB4jDNPKCmKikzq6dMwAkpudp/dsLsg0RoQznSxN+kkuOIE8gc4MLmTrlGXJkdCiFPYwN3J/fGFEpIyzhRIUqDxKWj6jyxqe00PRQhSQCSI4uYttt5M04tntCadF0hSSsAFTbpJ4kQ+JB+0sqnwKQFxUDzfpLtvt+3xZWpGZDEJte5cfPs3YTxX28qKWmAKgl+xb9tthnLobOL0r1hg/Y6XDeUF8MFIZ2o2cALEC3HuiIi+HPZtUnMrDkukE/Lv6Fu+Ec/U15p1FmAMjcQ3nAtGCeImnnAVl9QABceXnyA/IwKHMnV/FUlzK2DCSSHvtYc+mL+xnoZmv4raj7qDPw3+/yPDYzv4hVPNkyTCkjhwxLmIwYD/qyoyShn5IJ57YiVylQipUSTHiFm2TLX2AIH98Yun/AKatSb/TXfcS32f541c/qRWUk2cbyYwgrL/jZmmYCqWoebR6PigEo5jVmkqAHUgE+bfPb6Yay2W0CqRZepAfsCXgWE/sYBlMuNWXqgu6A8FgxlyRsD/fGioMtSAqdZOzdQcD6tqHOKmMijTKstUSGdLKHO3HZxjWqKJoUarsxYzEs3Z48/nhH2aoJraCWuPRyx2ix8sMZbMqpoNFZBCYLyCzMW/5AiBfCj1ZKV02LF1HS07AyD/sBA3mbjFsitRoJSsEkVIYM2mQfXSWA784W9n0SkaDqZCioTZJEfQn5Pjb9rI000lAdSmCExK9leSQnUeyVQcSZOd9nkq000uPiS7AlgUpswffgEPBwfLqCVaNRhrly7O8NDB59djjSyWaRTQAlQClKUOospRJJYEjdTyW2wDP0krcsUKSCLCZl22keXZ8SJ0qSNJKQHdn9ZI32+2EsjVFSoQmZDjZzFhuQQG8h5O5PKg0upy5I4Z47bgu/wAuFaFYU19SQhLBQSQ+7c385sMVA2YYdJhIIGruz9XoWY7tywzcxlzpNZXwe6nl3DxZ42aXMDGmqmVUytfSC7JMONyeInlh2GERmlKAckqs2+1xaCD9eMEqsLZyuolNORqI1eQufuPUY1M/mBUUKbX0v5Au3kA5vgK6QR1HSSSXPAEgDtfzY+WEgl1mvb8gMAwCVdgQWB8+MbB/OZkVK1BI/OS3DBJ3b8uOZWtoq1qgcfhlPlqULX2474ycikla6h2JAeQ5v9I/5YNRzCU01rnrV9E8+ZL/APE8Ykr4RFI/zqJTdL7QfMCHwdJBVTCC4AJfgaXBf1/THfCURSpgl1JLdtTm4m443wKhUASpRhR0jgks5IEjs3fGU5Xpupi7JQ3/ACVP2BmMEyVLUkkMHUVETABAhxwOeMcqL/DW/LR2Gn06gfljqammqimzQEx/tnY9z64onTQGymDA77i/rfExWrWDuAGMhiwY2YbDEw4mzmV/gKAhRXsHY3/Qj1wrRoq8OkFK6SWbTp2KXBfv5yLYZq09NNaRB1cCQ7PbkjCxpq8NBJZ9Khqjmw8wI7mb4Iaa9tl6SdRHwg3chm9fTCXtweHSo6LeIQz9jvxFv74bztLVRGpTqpkq4djduL/LEzNHVlISUlJ1gP3JPm7EeuBBe10leWgy4UOXALz+9sNVMwEroqVL0gCWZ7T3/vgOVGvLqSLgEcD92+WBey86s0KQIhBYK3L6Wc+f37Q8VV/a7CuVgPqSAHsOpUv3DR+zf2kR4lNZAJYhuGAZi3+GjFPaaNSQrSRpILPYM1+PLjBFo1UUT00yDDub+vxYyV83lvxaVQXIIL+h/U4ntOFU1/zFMD7taw8nOGfaOYT4KiB1UyC0Rz5sJb+uE61c1aCtEqPUHuefm2JFv/kKPxKVTZmLj1H3uTgPtFQTWprIbWnSSNmLiN3fC+cqeJlWBlJ1txJcX7kd2F9q1VeNTQhKus6VJDbhz9Rx54UHks0pWXUD0lJCwwZgoQA+zLtgua1f6oDm1+DB9IB3thfIaWprMp0mmqPST3DjDlCsaC1UlB0KhyLhixB/5MW4w0Ae01AJFdL+6Aph7paJt2fsnnE/1keKA6x747DgWsfv6lWTTXoWCaVQM438idxv+2NkMsctVs6D7qtlBrHv9xPkFqZKiDS1o2AcPDdiYDNa0A4L7DzJqtWU89NIEF004csZ1LhTNYIFwcZvtBCVLNJBBoAg1gHYOQpFMtdx1EP7ukEMvG4tQUlRCmLe8N9+oWPu/LElc7l9ZGxFlDaQZPmAflvdVZ0IUFCT5zJUSPRp/pixSoFLSQABwouQHs3w8iRhzO1ipOgJiDqlmLs5IAskvv7tnxJm5fxFJISAkJc93sI5g3P2xZeUQAVkFaknf5lh6fMdsZ1HPKBWEhSvSI/m5vGNChSWotUISIcCXe8mIH3w8hGbVzxXUShp+FIYhQMF/T7jF1UNAUELJqsAVMGctYPYRJ2G9sSsKdBZITcEG9i39R6g4Uyqyt6iiyTcy6gHI9LzdicBSooEMuEggKbfZKUtsf62IOCVw5poRpJafy0wnmH2MRt54XXX1rASlLgRAdLly5s0P6nAVKKUlKXkgki6ldt229ORh8B3O5nxNNOiCEJKkaXDD3SSQzmxfvhc0wtZAB0pckCekB47EkzfcuJF9BBFOmHqKqEnSZD6oZ/dku0O5xaplWUlFNtQLrIBuHBMfCHYd+74tGKLWXKz0nQoC7OAyiCeCQBLwcWSpWlCFJPWdZtYMrSZh0hI2MEudiAhaAwLAJJdpJGzQdIJVN3aHGDZpQ8VJL9KWexkT8i37jESppnWzvok8uwLObuVap5M4rVzKRU8RuoARuCXcn5M5u/ylGs4YByVgKIIcDS6SXHYeiu2E8/STqBdgWSVv3JJ43hnxJq5GkDTT1ARv2jj1xMBqV5ZBUEiAzkMIhiMcxb/AEY0/ZaKi1EFQ6hBPIs/ZwcXqvUBpLUApFM2LzBdv+Pq2E8p7S0LZTjSr5iyiZ5D+uHM9l6aMwKpWUoUQowXN3Ba0B94IxNU77Ky5KDrU5VqcNZ7gP8AbA8hpP4ZFhpYs/x+R3O2+OezKpQQm4YMJszcORHG2K53LinXFUBwZhRAdmL/AKDzwIr7LIHi0tPUNSbwS0Xd3v8As4PlKqgupTEBSek/7pFuAAPU4vmEhFQVWDKhXnsR8/piZ1QQqiummwAdiOph9Lz58YYB8vRKssuVF1KAcks0D6pxnezK+oGnDEEOTL+QtP6eeJU9oqpuAQaalFQVyTKhdpLkbYw/aZ01E1kFkrYEP7p2tyBgLS9l5pQWqjU95DpPcH9N3/vimRrGitdNSoTKSdxt6uf3GK51JqAV0himKigLp3I8jPDE3tg2WygrU3ogiqmUvLl5BPBt9owIRZFOoOnTTqWDTqeQeHu172wBVNFJYorDUiXpKDwfO+oPHnvODUymohSFKILpAFilbbcnVb15xxaRVT4VUtVRbsQYUNnP6kYUSrI0KUKg/DWQKjBhqhqjXANi1i4fHXDCnULpEU1tdjA2fYd28jjn8YQNFUaagEEiFf2P0IwHQlKCCCaSid5pzcW8n/qXk0MkuVUMxCngu4A2KTw4d9/pg1c1KKPDWnxST+H5s7hpZNyLxHvB1ysaUprOUAOiuLjz/XY+mDZNakkeKIWAEE7DYchXxEelgDgS9EnLpSB1oU7qN1KJJKi27m1miGhyjQDvSU6VEQ7wJjzIAnv5YRzRSghBAKFuX2PcMYMz6encqipTAVSOtCgVNDg7A95Ltz81NxFcR4g6Q5Zg0Ahz9FRwOMDzhpwXURsDYQH9X5/TAqFYWUCSAEzBBaZvZj64DXqgCAkdtT8c7Opv84EzdCyNNNLzaAO92B8saNCkpTipUCUguwu4tJDCPucZuXK1KJZbCBGntBO/9Rho0TpWpakgqIB5gFyRayTM/O+gD7RNAJKkALU8ay8am8nYu27d8ZeWzCqz6fdDgrOwkkJ5h/8AxGNs0KSQCJJIMy9rP3LNeNsZQzFVfwMkPKgWmxYiY7c7YkoGpJLGDc7rJaXGxDx3JG2HUZFSKZrrEzpDQAQ5fYE/fzwlSrppqMylRBJFiC0Hhtk/OMalHMVKiPxAE0gXQlXvKI7bJhu8YkN7EzFOlTWon8ZeoggfCzw5JdR9bYyluFJppAC6jP8AygmEu9mOzbblsWpUj1Vi7mUOLkxqb8v1vu2FVIKWF1KYnVManIbntyeBg1YbWJQlBaGM2ltRPcNHLeWL+2VByX2SODLDS/JLHs3bFqIFMAEdaiHBsBEOd3LvuQdhIc5lis61E6ioqCU7kxJ3Ia4gBsKCytRhVWzHxL2J2T3hr8jthetlPEdTyVdCRaCASX2LkN98OrYlVJOzpdkiXdR2LMkecDY4rlaTKJKgwimDZymA3o+BOJWwAQshIAga2tNovOJjPOdSISkKA3Kh6/ELGPTEwHGlnVkKBBTKS7cgAKgeQU38pw7QrirTUlTldIsow7CzbFjYtzzhPP0UrCVvpCtv5ht6vhf2VmE0yW1l4IcAefnt88aDcq1ddMLJ6kLYhxKTMk9p4w0opqoAJDkONuoavrt9cZdMoprqoq+52Duk78/4OO5fM+EpJ/7ai6SAdW0W2P3fAj+UrCogoMLYjqZgQLsryHfcYJ7Np+9TrGyiAX/KxLG0hQ+mEfbBI/EQ6RdhD7AntH0nF6lcqQmoB7mvUxLMyTI2N1eZOH4mUvKpQpdFSgKdRignZQu07Nt/LxgmVIrBVEpYMxP5W7diCcF9o0vFoJqBiaZBe1obyacJ5xqdROYphxUgpdgFvL+b/fGSY9lZmohWhRZSToUDwBdjsQXw0KRytUaVnwieiHYloO5h2/tg/tbICqBUQPxUDy1ASxe3Y7/YHs/O+IkoWNp7GObMdsSXz1K2Zpp6dLqG7bLmx/T1wKrl01wFJU1RNlvdwXcbjtjuTzaqdTw1dSSBoIsoN2udmPHlgYyLL1US6FJdaLEOx6fN7bfIYola3WQmqkEAQr80s6VcD53xXLUV0XbrpqJ8w3I/XdsaidFZIS7pASQGsxMdrfTvhPMrVRZAYqUCAWdoDqV2Dj6CHGLUFUouVJojXSAT4lNxMe6PQAnsW3iUGCTJXQJh/epmI7T9/m2uj4SAuhYNrBck7lQO5l/74HQ6vxqSQUr/ANSn+Zpdufux74og66lJBQoa6ZACVxYw3n/nBctQbrpqg6Y5cyBzIIY8tjlOmQPwTrQouaarp/bj++BUKlI1B71MmQBZyY6T5n9jCmuSoCUyDqtAPuxz72xdvLFMypTKZJBhum0u12+If+OBVFklIFUA3H1Eyzs3pOKVF6kP4iQLkMQQkkkeoBV6pGLEFSWpiX0kz1MWbyPCgX5SecWVlUlQSZaCQwhuYNgOPc8sY+WzSFVeqooy6mDOR5v/ADejdsa+Qr0yFqQglzcz8thAv3GKhFV0pBFJDlBfkQxE3sCb/EPTPzHjzq6UvueOAOwJNnngY1UIWroSmCloIlw9h/KoBwMYntXKgrermDpLkJAg2me5G2xwxJTrUqSgG8ZezW1HcIcv5y2LVEOoVMyuDZD3d5Ued23747kUrJP8PSTTdgV1HcvLuZVHD7YIqhSovUUrxFA++ownnSnYfXEBK6VALXUgM4QIO7ONv8vheipiKlQSBqT394Aq7dKmfh8NCgVDXUfSQIUGJdRuNgxae13wJSipCitTsgRHVdj5XHm+1wq0U6iFOBrlpkG5H5e19r2xdNQdSwB1OwawLiGDOSDAdnGO5GldSlMQnSkM4AmWef1wBQSEOUwQQB6PMOfeLcYYkqUQl03qKYnkXYcPiFNhq6ABpMNACXBBgwWwjm660rUkP4ikkkn4QQXU43v8sUOeACAHJOpKSHn0Fu2MUwDO55aaightLxDfYNiYYVRQfhQYGw2DY5jWwtnMf9/sAR2L3GMJYgef6J/qfniYmJl6HOe9SP8Au/8AXHPa3u//ANB+g+2OYmKKnc4PwlndgPRxH1wp7DWWVJ3+5xMTD+057K+EbRG1jtjK9jLJ8VJJI8MltnBgtzjuJjNLf9lKJBc7n6W+w+Qxm+0Q2YqNDlL95TiYmKKm/aZegSZYAjt17cYt7CMp/fxqH2DYmJiI1QNmFdwH7+eC+zZrVHn3BPDGPLExMCKezVHWoPDqj0wb2MkCqoCACWAt7x/qfniYmJM72zFRx+T/ANDjVoJCh1B7Xn4cTEwpm5kMKoEdR+iA33PzOL+1aCRThKRGwHfExMTJb/41RS61aQ8ywew3xu50tRS0dX6p/rjmJhXEnlSxU35k/Y4zPYNMKKSoBRFJJDh5ZMzviYmH8VUrVCUST/qkX21KjGchAXmaaVgKSUrcKDgto2OJiYb9Fb/tNRNUufgOBZ9I8VIYNrSPRkx5YmJjJL+0z+LVG2pvTUiPKcDyHw//ALF/RLD5AADyGJiYoi2alFQ7lbE8hnn1L4TMN5forExMZ5EKgsgQTv8AfExMTCy//9k="/>
          <p:cNvSpPr>
            <a:spLocks noChangeAspect="1" noChangeArrowheads="1"/>
          </p:cNvSpPr>
          <p:nvPr/>
        </p:nvSpPr>
        <p:spPr bwMode="auto">
          <a:xfrm>
            <a:off x="155575" y="-2765425"/>
            <a:ext cx="768667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" name="AutoShape 6" descr="data:image/jpeg;base64,/9j/4AAQSkZJRgABAQAAAQABAAD/2wCEAAkGBxMTEhUTExMWFhUXGR4bGRgYGBoeHhofHx0eIB8eHRobHSggIB0nIBgeITEjJSkrLjAvGh8zODMsNygtLisBCgoKDg0OGhAQGi0lHyUtLS0tLS0tLS0tLS0tLS0tLS0tLS0tLS0tLS0tLS0tLS0tLS0tLS0tLS0tLS0tLS0tLf/AABEIAMIBAwMBIgACEQEDEQH/xAAaAAACAwEBAAAAAAAAAAAAAAADBAACBQEG/8QAPxAAAQMCBQIDBgQFAwQBBQAAAQIRIQMxAAQSQVEiYRNxgQUyQpGhsSNSwfAUYtHh8TNygiRDksIGFURjc4P/xAAYAQEBAQEBAAAAAAAAAAAAAAABAAIDBP/EAB4RAQEBAAMBAAMBAAAAAAAAAAABEQIhMUFCUWES/9oADAMBAAIRAxEAPwDzSs2FgJXtJ3f/AD3bHF0WJKTBcB+5ieYH1wHLJ6WHmVNjSVTB2uElgw+9v3zgvSN5OiXDEKAZKQHLnlvIPhqpT1JUgloeophJs302wtlIfSZYgG5f9h8OVkCwfT5FlGXJces95x5+XrpC+hyXdyIj3UwH7H/GJRpudSrWneZtb+2+GqlCbyfea0ByHtYWDfXDYypShCkysjoSraDJFt39BGHVI7kUtEa9tTBKBcGd/t3xM6krSEoURTCrh3WpoZ50xD8jeMBTXQ2lRJDkqVvUJfpB5kP85w54yklKTC27MgNYd2M7hod8OYfSdBawT4gPibqI/wBNNiH2sHP3nC2Yzo0agygSBSQx/EMBUMIdhzthnMUxo1EfguQrSSDUIMM/w7wYd8BzCVulSg1TSQhP5AwCTEOUuDFwDGNxlmCisalJZVU/ESnoG/Z2+QbGuml4TAq8SosOAACXguYP7fAwv+GSmmyVVqkf7UmNXnG7bepqJTSPSXqn3iYCSksR8tjDF4bDRAq6C2rMe8bIDgpDQUhmaGltp2xdSiumVKUmnTS0D5TuTt+hl6ozSadRPT4tYSEu6TeSzEaS0eVgCCrnMwpNQqrEVKpcimgBgTy1mJsQTbjFhER7Q2pp0IPx1NneA/n+2OEqmYou4SqqozqqEs8WHxctGDU8mqqDUzC9CR7iJDC/SlWzsLvaMFq5ttKaVMpAHSpmJZg7eYLgkvvaNRkrTyVVZJWrSnyCXhnZ+AN8MoOWRuVmfdDu7ETYiD+5xBkTVJXVX0sC6ja43gcY5SFNKQKSNZS3Ur3dxtNz9G3xVD5T2it9NOizz1yIYWgDy5fFKVRaiRUqIptYBLl9mAl8BKi6TVWouCfDSGhtxs27/phlJ6NSUppCwJMncb8NtOHQHnVLJYLVo26FGxm4ZtQdosML1Qr4pA3NOX3sLO+/pfDWUriHqVakOwhuLmzFsJ1SlKerxQWgvvezDff+j4kHTQlRgJixQvSe/SbnBElRS5VWAdveDMBuX/lHzGNPJZcGnTOpLS5KS/2EuJdrRzhXNUkpAD0yQ8W/lsYIj97a+AvUSkMIJEOqoSWI7QMDAawIiVJWCA5Hwhr8cOdjhwUVurppEjhi8RY/t8JrYlThSFQAb28/X5YyVEKJLoIUqbOlben9NsFpZwiCrU0MsBKo/Ksbz64Wr0yPfmQy0cn5Odi/a2IVGXHiIF3YKSSwDuOTdzY2xJoLrAlBQSFBMwNSbltIhSbfWMVrMtCwxBcFg7KbdB525+oxXMMpKClSilgHHv0oG7SDMW4wdFQK6d2BZMaiBFREQRuNz5QwMzSUlJSFFRMH8wDFv97qH7uajUBlJIclUy3Lgu42I4Y84Yr0WBIAYh1aeOQNiOG2OEqtKQp33j4ojc9QBYjf0xI+iskBitST+UFTDy7YmEUJSoAk/KmD8jiYz/mHWfkKILMfdY7/AL24xreB8ShBMR7x4A47xgfs3Kx2hy9gTZ7Pv88aRTrLGFEkObIS1hyoz6458ufbUnQFFKgAA7pEM3TIu4L7/TDFNDMqOkl5gzYTZj5u92GDUsuQCE+6JZ9j8SiZD4Nl6BCCtQSREmAD5HcBvljncMWySklKgFkgSSGk7JfYf5iAOZuspiCQFKYKKfdQmwDB+1vLCSUqpEKQHDkjV8RmdLDY98Hy9RGrTpVpMqkMo8h9o/XnHScM7Or0AoBC1Js6aaVb/wAx2Nx9MFZAPWWAc1CTJ/lB57YFnFufELFZikLaZZ52Hf1wnWSkFNBytKTrqqeDZ28gk3eSRvhzRuHw6xrUkFRBFJDOEgG5SxdyWvJFowWpV/h0uXNZVkqIO9yePPu3YXsnPJCKleqkBFqfchmEenzJ2wrmElA1r669RQ0gj3BcH+UCLfScWdpzWlOpIBVXX7yoZIInbgxtbtg1JISk06Q1VPjLf6cbl7i/pPdNaSkpRSJNdRDqGzg32hwf3IaQUUClSBYk66g+I3udvu2NAynMqSk0aJClLUrVXa/kTbfqFwS24xBQpUEjW5qllFPEH4gS13d3sW5ZNYZZCkJU9TkgMndrSsWYv+gTp5cv4i3CbEkg6y2rzcuflgQeVScwoqW5TYvAMTpAhyxdm5w2c4lP4dMFSg7E+6H45vs2+B0wqooICWpksAIlt2cSz8A8vg+tNNQShOqol34ZuBvuw/yosjJEjxKpguwVZ5gQwLvbv54MhWoAJSEU9RSVL0glzt2cj9uMXzYSBqrqdx7sv6cP9x3wDMyNVVkpAhAFgxL9zYeuJIlRIHhMAnpNQhyGJUWcO3ft2gRNKPeqrLeTg+Vt8H0OhK6vShx0h+0ncm5t3jB8qVKiggJCnYlIJIBYw3cc25fEEyIzDAJQEJYklhZ7T53/AGV6qa4JKeoO6ukm/mlrEyIwelRSCDUrqUAFdCbEkFxBYX+hxmBNLpKai0q0/wCbTd8agM5SrUTTimwgFnEw93k/fCtTNAgEoKmUSSSX6TZyezWH9TnW5IqIqgMCkkFxH5v1bHF1amkA0XKvjcy0GS7wL4UqfCGohS0liWuLuQzxECMd0qSEpUAtMlJBLHmRaVbvg+azB6AugltTLIJdmgpG7GSH8uMcCdJaFIUNj0qE7jjnBVAaNIByFzyb93mZ4DYAqlqUWLLTCSCUgkvBDdKwCOx1eWCLQHJQDsyX2f4Vb+rR64tQ6wAW1jqVsFfmgSCATHLd8SD8Qo0LA6nVrj3hyQLNAPmDitWmArxEOA7032VwfPc8YlUkaViGJ1dgI1H5aS3IxSgoCVTTWCBuUGJb80/LCD9DMMlSAkIOpxwlR8/gjg/fAK9K7IYC6fyt8aT+VreXybyiSkhJYkFh/wDkSQHTzG3mG7zMsQFA6fhCmlFzoU4t/XFpZhpEzoUe6bHvbfExTO5ZIWoFawXkJkTLjsb+uJhDSyqdBBABIYMfivA4/wA45l8wdQY6up9TNMTew2wKmVJKhKgRciZMG8b34w2hfhEKIGxLD3UiGnfYDHk9dWvSpganT0kyPiWeB2/pjG9tU1BWhAbSHFMHpQPW53jGhmc+ogqT/qFMDUGppa72Co88Z+XSFHUQdCR1aveWXDEvfGuHGztX9AZRJqPJU0mort8KeOB6eWNHL1XId1BCdnaIEbSW5ntjtSmCyiyUj3EBnPkPudnxysdCgqoQ5A8OkA4MXUCfKTJ8sdN0Yi6xqJDACrWJASfgEgEtbz2Z2jGd4KtJpU3BN1bKYgAEtDP+4w5QrVAVVFBIUodLi2z9mePXvgdRfhJEDUptKRsowxSS24WFbyP9t50kyATr8NSimnR6jB6j3STtAbz5k2bzBSP4h5PShDOCG9Opw7izG7tjispAoJDqhVRShIhwHd3+V/PCdXMPU16h4dKKfTC12c2h+7HS4uWvakXSLppe9UU3i1Ltq+HYAASdmYc41s5X8FPhIipDmzeQ52ngbvhamkZekVz41QwSHd3Ll/nimUywShNZRJVISHgqf4uxefQicQCOTQFFVVUGQke8T+z9/LBKqFVlEq6AGcWA4bvaTvi9LQgCosFSlHpAYEFiWKXtDN9d8HSgrXrWnSkCXsIdiWmzS3GIl9Slk00IUlPLMTDu7wzPz0vi4GlwlOuoGSWs/KRzILO/NmK1TNa1aUDSkO53UL3LRFztc7YNTI/7fwe9UYQnkPIAn0fsRIvVpFCtJOqq7eVtJ4abXiwxK1IoOqq6qrg6dm9ISmXL9+HxYUwo6aQBYdS1cnceT3/zjgqR4NNIWWOpckSD8y0+g4whcrAD12UpyPC4cRHG79vUFXTUvqqK0oDdIiDuzTZ/2MBp0TTV1OuooaWfd99phhfvhj+HdQXVWWgBIAlhAA3HbviS6V0UKSUAkkEdWlnJuxBV9R72M3NKSzGjTYXJSQZkl3/ZONeqUABkM4ZzJhza3Jft5YBXzhKLt2KRxZgIaI5xqCsmlQQp5KHMBtQYdxLkB8OUMvmNY01UKYNKruX3kmBhrI00GUhiOGYFlbHscXyvs4qUVIqvqDhKx8o5YNHfGmUXVX/p5lDOSy0p72IF7XF++M5eVqISVp0mmXOp9w4EDfjGwqvUSCiol0uRuWcfCfWx4FsZuYolDGmdWp3iwBDgg8FQA4JBD4CRpISvqSZS4YA8qkeT6Y4fy5VJA8RPvuICW9f/ABe7OS3GDVED3kBtIZSezQUndLODv54XJKT4iAQk3c/lCQQwliNPDvsz4EZ0lY8RIGlJlPcHcfllpu2OVwkAFuhR0kB3BJ24PfhsWrLCEhQcpU4ILzfUlhuHidhcYsEhLqZ0KF/yiWIjY3B+kNRK5OqnSgFepCwyVEMUmzkbTcbbd+50LkFJ1jtC0vv/ADD3gRO/Lq5lOkadI6pQziVANN5CgG/Zcyr1E6ATrplol2UBPYT6acX1Jl0BSXRXUhJdk6wGngnHcJmjQVKl6SbgAGd2gwb+uJgwHA4VqZ2ADBvSe1z/AGw/mMwkI3KgQwN1rM+gH6fNH+I8PSEgmWAABZRZ4Z48rt3wUhQ/MwVop7df5iJm/o24x5+HD67WlqHWspW0DUtQBZ2cJDWAbnYtsMPZllINQgikgMgcz5yeSMXVk9KfASf5qqmeUgkzukEE/LjFcupNUFTaaNMMCQSnpIJebqte5GOodyWZLfxCkusv4aHswGktdpv2L3xK2UU6alRzUUH0na1/5RIYNIA5bns+smoV1qhACOlITwGaLXIPF8EySSsVKy6jAJuA4BsBHmzY15WV9HhtVWoNuDdSi4AA3ubWbCVeh1msoXhFNplh6ht7xzhrM1VLIr1QNOlkIYOSTA2DzebeTkWopPiK0qqqLBOw06YbZKQWe7n1wEFdEumg48So5UvhMOonY3Y233fC1LKIqLHTpy9Nw2xe5c358sETllLOlLlUAkm8DpaAGZm7JA3e3tBYSBRQGSn3rdRuB379+MMFKqWai1AwgBklU+Gjv+qvJ7Ph4JFRanA8NCel7NdzuAeWO3GK1WSE6YKveMv2B4ftbvJwZVHw/wAJJfUQpSeEvGnaT8PaGeQu5ZHjKdQaQAC7JZhD9mgf5S9s1XUUBTUn94b/AMxAvNsOZrTpTTpBypR1GxE2mztPDNhL2kU6fDSshILrPcXIG8lm+U3oidFTp6yEoB1Abn+p/v5h1Km6VuEk9NJN9ve/vgWWoklOkdQH4aHcIH5lHk3vgoGhTIIqVle8vZGzD9t9sIDRRcEVGpop2Q5BIY6SQ0szPyD54YypUqKaAhH541Hzct8nsJGBe0croIXUWV1AJTuUnYfJ3Lb847QzNWqOl0JIgcjZ227xBOBJUCaB0galpL32diFEfyy3Iwbw9PXVVpNwOWEAD5jiXwrnc2KadCWNQXAkCz9Qbh2EfXB/Z+YGlIrOSCA26gX3aI4Fztjcgo59oguEoAFwTKrX4BaN8Le0swdIZZglnaHaJlsbpp0iCpCQEsGYudIbTHLXxj+0kkxqeRBn74sDmUPTpI96OnjeCRdwL740KOSC1MlUNYwe0duRhfLIGvq6QAAD9TG1/phmp7LW+pC9QEuCPTy9OMVQeYqFDIWl0bWcbljv6/TGNXrGlVKgqCelUsQSGSoN9PO4Y4215nWlNOozzpVF2Zi27t+7+ezNYCqAtPSkgEcuFDV3bSW9ezKGXSUFGtTASke9TmDyf5VCfPC61litD+CtgocGXDA7cMxBOGqqTRqBYLpVezKBLsGDOH/vM0XR8FYVelU4EJfie++3kBiQZywpKAVNJRhWyX3HIue48hiUQyjRIlUh9y5+hIcelnOLJy5ZVJQJ8MkpbYAuz/LydXrTLUAUE/8AcQwfiCUl3YAAEOTtgSopFafDUl1JlJG4d4e5YuDxjtFJKRWptqBGtzwxF4L7238sNZukpqdanp0qEMIce8Im5+Td8SjVSg60whYEflEhQhpSSPPmcKGX7P8AEOtBOlUjpBvcO2xcYmFFZeog6UgqSLHkXxMS7OZqmkIOgJUodJiSoi+9icDQoBRdIOgMlmldipwdv8Y4UFKy3wJ1SLFRHHphynSATSQbt4ipuS9+9xffHLyOivhqISifEWXVMgMQeBMlu2O5mmDUGXQegF1xBIYSw5O9nMnBKea6atdQBCnSh9oADjyF+2A5ZA8IHqde72AMgxMEb/3YAVZFFVZQhJCEiACZaCoFvk0scFzOaQuqKKFEUkHqNwo+dykbP9MMZ/NihQj31OkM73mH+FvqIl8J0aLilRRuAuoQGhoBcQZPocMA6M2FFdaqGQhtIsCIkX62A7nvGK6hqTWWSKq1e6ElkJBLMTMEeUzg+czCFVgg/wCjSlSRBWWLJ7hMfPfFMnTQddRcF3HYanZmaQIaHO2FNRGSFIMh9VQOHkjuXBD274Ur+z6QRrC9fUwQA0s/vCzzE22nBcuKi2W5aHmEgQEgztGr1N8VNM1agSkdDu7X5JFn2+7YySuUyoCTUXMuxIB1OBbsYDdsEy6ygLrVL7izGQ2zflHn2xeqPEWhKT0pJSEy5Z3U5mJZ77EYJ7RUqqoUw5Skzu5P7PIjBaWX/GED+Jf8RdhEnaDuB9A3GEl1whJSx1NrL7H4RO+7HDVQhagu1NEIDSp5IYm/b9gCgXOvYvUIKbgdNMPvs1rYYK7WrKR+FS/1Ff6hAkPefmX4UWwdNVNIJp0XUu6lAWN289u3nhf+JKEKW58SoYNoB6iOzsPUYIvTlgG6qqrMHbz5u0Xts+EGRQRSGuqSVmQAz/Un584Blk1KlTSr8KmrUtImQ4Cg/wCUagQ8DVZk4tlqKUaqlYqVU/KZJP8AaJsARyMGzOWq1UGqQwp9aUOPUAlnKkul4uLYsQSlJDIopC1i6rh3gvct8pxMllCCF1C5JAPLduw4wcZqloAoDUFpd5aRxd2i2O5WhUUpJVIsp24IttP6YZQdprgaUAAxqUzsoBiYvb5Wc4y87XWVBKtKifTccY28tQRTQEKUygkcF+wYQQwHNrYySsGtYENuGILHn0xqUU5k6YW4J0r77+RwShWXRUVCX95PP1vwWwGpSKAXcbg+mHKNdKqelcLFv5nZm7/LnnGaSvtFSFgLSbnqEO52s77xsMYeapBWkMNYZo+HSoM44JnmJw4Urp1RUvMgWbgfdzv8sc9sjT1oZtYI/wCVRpcSCPvhgqvs0hQNJbPdLyQ2w+4HY84PQR0qy56j7yfn3+fzvgOYSXC0DhSWDMABF9ifpi9ZSUKC0tMtcsX1Anye+KxM8q/DCvipKnyhttxDkvf0iVgLJIIQsAXY9iX9DxJ9LV6YTWqBRA1pOkCz3B+WqTgDBaSlIhJuRJsxMxYsbRbctRpK9CjTliCAGhxALbQPtgVCmDTqU3mSkvAUli3d9I53wKv1U0qTCnYuZJmXO3ulu+LmvJqJiUlngEhyP6+ZwVNbLZpkgKS5H7G/EY5jJr0yFKAdnJHVsS424IxMZ7ONtIC2Sb1HWrZkpttAL/TCOczzU6ilAgrdFNoh078TbucHpZgpFZekggeElrgENO0Pvhn+BpqWhBZQpU9akjvJ6SWMS3Y4z42V8HWujlCodCQVHlSgNx3J+eHaNL8RXSsJpQ8TpM6gfWwdhzhP2a34uYJSpRWQLu8x5gTchvLGn7PplOXUpKiVs/cdRkHmXsbeuNWgh7TpldfUog06Zc97P3aGeYGB5RRp0jVbqNieoBkq0ib8R2w7nF6EJp6X8UgKPDGZF9/Q98J+2Sopp00y6lOUn4UqSGLXkv6Ys+BzKjSmmgypR1Lm5J+Lu7fu5s03iFJDJJSCHA6kgsCW5IjhIPOL5CtrWswwKRtZpLiCIA/y4vkqg/ilVFk6ADJ/MYLkGD0CeCcNRrxBTSKQIJVcpJ3IeNj28vQ1VWhOgK6mkuen0E3777xhfKpQorrEhPceg3dJLACQScWytHqqLKRpLqLEvvACyQwEXPlMYaUXUNNIlLrcJjY+rRcmQfphWo4QmkB+IoSQZAvccmfQ4YTVQSqupwEvoSxBbllDd934wlSUUoVWYeLUZKOZ4DWD/aMGIPPqSlLJnQQlLb1Dv/xdrXfCxyJP4aVahTBVUd+os6pIjcT3xxtK394UQyT+aot5N8XXRUhCWUTUqEleq7Egmxb3kpZwT727Y0F0JCj4pSRTSmBDiITeSO02gyQoEOpddY1FMgcmwDWYfpgvtQ6UpopIUSxMX2E7gkk+nzlUAFNEGEjUo8sLNtva5IvhiVoKL+NWMjtG4ASBsGIb9lulWqZhbAMn4QLDzO5gfPCGcQpVTS7pT3dyWsWcDae8zhvMZhKEoRTcqUHUQ4Zx8JG7vZrRcYQJS8PK1FUSNWv8SmAXYn3kw4E9Qf8AMfy4vl6lRZJs4dk9/wB2+2BZzKUl0k1ELAUjqBLsFOYLhnNizlibw7A9o09D0pJADqEu4cEcgxszHjEjVMApYSSgukFgXkEjy78+gEZbQrXsYLj97j7Y5lK61lUmyvdZpY3vD84YRWCToWehQcP8Ju7nZyf2+NA1/HIVSFJXQpJdMx5GHeAY/pjIzdJYYrGkCEiOn5E9R5B7DuWvllM59zYi3mfK+zX8omspVNaVh1Cx3UnctzBvgiXyaFVqMh1AsWIkQx74RrqPhLQxJQQWAJLAhbRLuGME2gXwT2dnlKUAVaQpk6Uw12dmKpAEn54UpKIqEKJYHQVEbG53sftiCuXrQUuxT1AAwQbze8x+bBXCqakH4VbcKn9DjNqnw6pBMpcKYGEknSXjZjO4wegsCroIJcMCobsGLB9n+eHEmcY0kESUnSS3EDzcEfO+OBfhrCyemol484t/mTi+Vqgqq0wCXDiRcXtuxdu3GFaFPoqAzokCN5YG90mO+LAeyiRrXSsFdQ8+OQSG82HIxKFMlCkQwYjcTe+9jbc4V1l6ayRs5LSdTD1LPPfGtl/9VYT7pSYuWMgO7wGk4y0Hl1J0gKkiLkWgR5YmFmBllegxMZ7R/LalooAkKFUlSgzNbcyIftjmVzCvx6iWYq0JhiAzeYgW+mKKqhS3SCAiiUmLFjL94bzwxlkJFKjTVpAKisxIg8SRvv7vbDjQlZYpUEhJCnqHoAAUCQQG5PUe7zvh32lTBVSCC2t1EQ4EKII2lt/hbAVU0nMIQluhjzLXL8jTPli+azv44QPeSgwC5s524h/PEhl1HUnim8sQXKmLvYMB88YVap+LXrJdqZISx3ctaJLH++NzLVgU1KqTc6mcWBDAEngD5jtjzlJZXTQdHVUqahwZDg9pBHl2wyCtHKAUkkEP0kGQJJDOk3Sx2/L5ENez0aaNRZSessxYvASeY6Sr1OF/aKCCkGV6mMcAkW/3fIC7wwqkU/w9NRSCSSpoN7P5k7bd5r4p6bzRCaaaYDGoWI7BiXm1h5Hza+dKtKKQPvkBUFwne07N5FsDASax4SAG73O83+2Oe9VXvoAS5LiZu0yWnjHNoPM5gLV4ZA0JSFlJHS7hnccenUcBUpJK1m1IEJvBYA6Q7SQduMM5amNNRZHvnmQACARNnDX23xglX/RsPfUrbl93LyP0wztCU8sVKQFLAjWrWHuVGZGzu9vK1kUCuqpaFIISGSSVAKaBIliXL7zhnLL/AOoqk3SwADt0jlvM7y2BezcwUUVKGkaUnpAYQ9vWJs0Nuoll6hXXJqJKNMaiCUjTD6gG7+p7Mf2Zl9Wqu4ZTsQXADwxN2ju2K+xSU0ai2EIfa4EC/PHGHKns6nTy6lVKSdbBtQGoFUXA1C/PHnhDP9kZdRKlkGeqx8xbyI8n7Yplkg6lCCslm3fnyBA574c/gtFBSk1aqFFm01NT8AJqBSQPIf2R/EQgr1pOlJAdJBJ2dSFMCJ+E4QoeuoE2SksGaSOS0CCAT898PJqoprmylAsGdxN/dAOn5g7qwhlMwUh6lJR0gqdASsOwuDpWXEQk72wWhWoL1mooBdRPSk9BePhqJCjbYX0uwnCDtPO2CUJu03Mf1n1xbNoTUDg/7k/EOzHbvbCtOqsKMBgXYmSD3EfDvx5YYLhQWA7i/wDKdgPVp4fbCgMvVKCpHvEJJShzdvdPeQz2fbF6GbCFhyAlQa5HDGe4lnE4HXonXrRASyg8wzNDsJAng9nhpdcAkKHSb3ClWtJAFodO0CAOap6VtqJuz/CxiHghreWK5nO+IAs7wvlw5aA7dUCX1EcY0f4RVWkFEK1BrwYJBcq5T8ptfC+V9m9FRyZUlpEGCY5EFu2+BMUoJCiAJACi12DbeT+uGVUyfDqgdQYXNxx3cGMNnJ9FnGsu7GGAhzMghxzjtSgAKQOoAiIguzb9/rhQf/3SCw06nAu4KSS4/d8UQlJ8dZhBBdhIdQECO4bD1OkkV1OliHkAMRADjYB2L99sCRQSaagAABUQ8gv/AFlo7YkTXSUUIpx7xVxAUfq6RD2PbD6aZ1rLuyClrbz3sXxQ1QyYEJUAwb7C0E/2OCH/AFlMbEu7bgPBkXGMkt1bfp+oxME8PktNsTAsMiiEIrFwZSnVEseW7O+G1VEKr00JUWCRp0ggvbvLAYRzyFrQEJHVUqFXZkuJecaGQBOYJASRqYpee4u7w+KNJ7MAXmFrUmzgFypmDSA5+Hdj54d9m0galWoWKkky7kBCTZiXDkM7/wBVPYYJFVTiSTG4mZ2YifpgfsTPLqUyVMQmpbspUibiRigPZ/LqRlqiSADOoSzKiJs6tQ8h5YyvDCFZUJeEh4e5vPyf741v/kiwKVQ3cpActLAt0ns3r2wHK5RJrpQkAEIBZ9QHWDGoxY/sYYi/td3SAHK1rLdgyAz290fPDqcsldenv4aA1zLmedhGF6iCMygM4d2cRLlgYkI1RDkc4bopP8RUDKADAQSSWHO7/vfFVHcsXqVDqLgljPAnc7M/YYX9noc1lapUWSXMFIMkg8pHywb2dSIq1SpR94hIns5a9/tgOSKguqkhUl7Ws/3v2xnCBk6//TLXeCe7AM/1P6YwFIV4NIAOalUN8zwH7Cd7b418hk1DLVCpRZWvS+8Ebl+/phIVGydBILJNQAq3kl37bXwyK0RaSFVlRrUKkAOzWk3cG2BpA/hajl4/T9n/ABjmTQP4mqBDgADlwAd95wOklS8tWAaACfq/reMIGpBIyq0hQkpDOLkh4/dsa3tRH4CAfiUnabG5P9N8Y+WT/wBKVDlI3ALF2+h/bY2s+olNF0jcuxuyWYW3MxbBiTOUU+HSRuZYHhJ3tdQxn1Ms9GowBAUk2gDU4hrByNoD42M/XHgUfiIqpDmzFO14e28N5mUpGhTtoqAAafMnfZ3DPjUVYi6T0F9L/hge6S4BB2NzIh9+YMUjwiZKYJ90uxcJaUspwN/eV5YHlKqvDUj4klg/E37sOfk5wDIUimmVkE036WLaQr9GZt9+w1QTrZOlqSQkhBgIQShpOgJNMggNcPpLAth+ihKlJpprVgAAkJV4akvtKkazI/Pt5tM1m06VHcqAgW0iGa428sUTlRp8VQU7ReI4fu29rxgsTSXlqgKuqisWca6TTBCTr1OdIuBGzNi+ZpEFhSWkwiAlQYQSdBLOGAdtnwirPrBpJbphRJDlyHl2e4j+X0DNXP6yjqI1KEf7jPmydsWA1ncyE09Fjbh+SHkG4tdx3wtllaaLlQKlFSmBkTx2Af1w17VrFLlKiAl3IO5I4PkOZO2Oe0c2oZZCndXhped+kmeZb1xFi51RTSABjw0qaPeLq5/m9Y4GGK2XPiUKf5Wf0n/1GGfaw01aQASxWE2Eh0uebq+mLJKVZkp0AJ0klkAkdQDsbs7t2wBkguurUuyWjaSbuJ6bvhNaFJpO5lZL/wC1Lc8v9MaNatpVXSaSEoGlkx0mXTPxAM95PY4UrkqpIASHNgABdQ2Ac4b1UDmqcUwzMAD3LEHb+b64ZzoCahVyxd7PoDX7NimZI8SnckzMQHPPCXxZZ8RI5TBngEjts37GCQ1n5gsohxiYf/8ApVMyUP31N9MTFi09kspqqpUFNpQFRBc7Ps4JnHaOZSELW3Uk63SXPUGkxDqAJB4jDNPKCmKikzq6dMwAkpudp/dsLsg0RoQznSxN+kkuOIE8gc4MLmTrlGXJkdCiFPYwN3J/fGFEpIyzhRIUqDxKWj6jyxqe00PRQhSQCSI4uYttt5M04tntCadF0hSSsAFTbpJ4kQ+JB+0sqnwKQFxUDzfpLtvt+3xZWpGZDEJte5cfPs3YTxX28qKWmAKgl+xb9tthnLobOL0r1hg/Y6XDeUF8MFIZ2o2cALEC3HuiIi+HPZtUnMrDkukE/Lv6Fu+Ec/U15p1FmAMjcQ3nAtGCeImnnAVl9QABceXnyA/IwKHMnV/FUlzK2DCSSHvtYc+mL+xnoZmv4raj7qDPw3+/yPDYzv4hVPNkyTCkjhwxLmIwYD/qyoyShn5IJ57YiVylQipUSTHiFm2TLX2AIH98Yun/AKatSb/TXfcS32f541c/qRWUk2cbyYwgrL/jZmmYCqWoebR6PigEo5jVmkqAHUgE+bfPb6Yay2W0CqRZepAfsCXgWE/sYBlMuNWXqgu6A8FgxlyRsD/fGioMtSAqdZOzdQcD6tqHOKmMijTKstUSGdLKHO3HZxjWqKJoUarsxYzEs3Z48/nhH2aoJraCWuPRyx2ix8sMZbMqpoNFZBCYLyCzMW/5AiBfCj1ZKV02LF1HS07AyD/sBA3mbjFsitRoJSsEkVIYM2mQfXSWA784W9n0SkaDqZCioTZJEfQn5Pjb9rI000lAdSmCExK9leSQnUeyVQcSZOd9nkq000uPiS7AlgUpswffgEPBwfLqCVaNRhrly7O8NDB59djjSyWaRTQAlQClKUOospRJJYEjdTyW2wDP0krcsUKSCLCZl22keXZ8SJ0qSNJKQHdn9ZI32+2EsjVFSoQmZDjZzFhuQQG8h5O5PKg0upy5I4Z47bgu/wAuFaFYU19SQhLBQSQ+7c385sMVA2YYdJhIIGruz9XoWY7tywzcxlzpNZXwe6nl3DxZ42aXMDGmqmVUytfSC7JMONyeInlh2GERmlKAckqs2+1xaCD9eMEqsLZyuolNORqI1eQufuPUY1M/mBUUKbX0v5Au3kA5vgK6QR1HSSSXPAEgDtfzY+WEgl1mvb8gMAwCVdgQWB8+MbB/OZkVK1BI/OS3DBJ3b8uOZWtoq1qgcfhlPlqULX2474ycikla6h2JAeQ5v9I/5YNRzCU01rnrV9E8+ZL/APE8Ykr4RFI/zqJTdL7QfMCHwdJBVTCC4AJfgaXBf1/THfCURSpgl1JLdtTm4m443wKhUASpRhR0jgks5IEjs3fGU5Xpupi7JQ3/ACVP2BmMEyVLUkkMHUVETABAhxwOeMcqL/DW/LR2Gn06gfljqammqimzQEx/tnY9z64onTQGymDA77i/rfExWrWDuAGMhiwY2YbDEw4mzmV/gKAhRXsHY3/Qj1wrRoq8OkFK6SWbTp2KXBfv5yLYZq09NNaRB1cCQ7PbkjCxpq8NBJZ9Khqjmw8wI7mb4Iaa9tl6SdRHwg3chm9fTCXtweHSo6LeIQz9jvxFv74bztLVRGpTqpkq4djduL/LEzNHVlISUlJ1gP3JPm7EeuBBe10leWgy4UOXALz+9sNVMwEroqVL0gCWZ7T3/vgOVGvLqSLgEcD92+WBey86s0KQIhBYK3L6Wc+f37Q8VV/a7CuVgPqSAHsOpUv3DR+zf2kR4lNZAJYhuGAZi3+GjFPaaNSQrSRpILPYM1+PLjBFo1UUT00yDDub+vxYyV83lvxaVQXIIL+h/U4ntOFU1/zFMD7taw8nOGfaOYT4KiB1UyC0Rz5sJb+uE61c1aCtEqPUHuefm2JFv/kKPxKVTZmLj1H3uTgPtFQTWprIbWnSSNmLiN3fC+cqeJlWBlJ1txJcX7kd2F9q1VeNTQhKus6VJDbhz9Rx54UHks0pWXUD0lJCwwZgoQA+zLtgua1f6oDm1+DB9IB3thfIaWprMp0mmqPST3DjDlCsaC1UlB0KhyLhixB/5MW4w0Ae01AJFdL+6Aph7paJt2fsnnE/1keKA6x747DgWsfv6lWTTXoWCaVQM438idxv+2NkMsctVs6D7qtlBrHv9xPkFqZKiDS1o2AcPDdiYDNa0A4L7DzJqtWU89NIEF004csZ1LhTNYIFwcZvtBCVLNJBBoAg1gHYOQpFMtdx1EP7ukEMvG4tQUlRCmLe8N9+oWPu/LElc7l9ZGxFlDaQZPmAflvdVZ0IUFCT5zJUSPRp/pixSoFLSQABwouQHs3w8iRhzO1ipOgJiDqlmLs5IAskvv7tnxJm5fxFJISAkJc93sI5g3P2xZeUQAVkFaknf5lh6fMdsZ1HPKBWEhSvSI/m5vGNChSWotUISIcCXe8mIH3w8hGbVzxXUShp+FIYhQMF/T7jF1UNAUELJqsAVMGctYPYRJ2G9sSsKdBZITcEG9i39R6g4Uyqyt6iiyTcy6gHI9LzdicBSooEMuEggKbfZKUtsf62IOCVw5poRpJafy0wnmH2MRt54XXX1rASlLgRAdLly5s0P6nAVKKUlKXkgki6ldt229ORh8B3O5nxNNOiCEJKkaXDD3SSQzmxfvhc0wtZAB0pckCekB47EkzfcuJF9BBFOmHqKqEnSZD6oZ/dku0O5xaplWUlFNtQLrIBuHBMfCHYd+74tGKLWXKz0nQoC7OAyiCeCQBLwcWSpWlCFJPWdZtYMrSZh0hI2MEudiAhaAwLAJJdpJGzQdIJVN3aHGDZpQ8VJL9KWexkT8i37jESppnWzvok8uwLObuVap5M4rVzKRU8RuoARuCXcn5M5u/ylGs4YByVgKIIcDS6SXHYeiu2E8/STqBdgWSVv3JJ43hnxJq5GkDTT1ARv2jj1xMBqV5ZBUEiAzkMIhiMcxb/AEY0/ZaKi1EFQ6hBPIs/ZwcXqvUBpLUApFM2LzBdv+Pq2E8p7S0LZTjSr5iyiZ5D+uHM9l6aMwKpWUoUQowXN3Ba0B94IxNU77Ky5KDrU5VqcNZ7gP8AbA8hpP4ZFhpYs/x+R3O2+OezKpQQm4YMJszcORHG2K53LinXFUBwZhRAdmL/AKDzwIr7LIHi0tPUNSbwS0Xd3v8As4PlKqgupTEBSek/7pFuAAPU4vmEhFQVWDKhXnsR8/piZ1QQqiummwAdiOph9Lz58YYB8vRKssuVF1KAcks0D6pxnezK+oGnDEEOTL+QtP6eeJU9oqpuAQaalFQVyTKhdpLkbYw/aZ01E1kFkrYEP7p2tyBgLS9l5pQWqjU95DpPcH9N3/vimRrGitdNSoTKSdxt6uf3GK51JqAV0himKigLp3I8jPDE3tg2WygrU3ogiqmUvLl5BPBt9owIRZFOoOnTTqWDTqeQeHu172wBVNFJYorDUiXpKDwfO+oPHnvODUymohSFKILpAFilbbcnVb15xxaRVT4VUtVRbsQYUNnP6kYUSrI0KUKg/DWQKjBhqhqjXANi1i4fHXDCnULpEU1tdjA2fYd28jjn8YQNFUaagEEiFf2P0IwHQlKCCCaSid5pzcW8n/qXk0MkuVUMxCngu4A2KTw4d9/pg1c1KKPDWnxST+H5s7hpZNyLxHvB1ysaUprOUAOiuLjz/XY+mDZNakkeKIWAEE7DYchXxEelgDgS9EnLpSB1oU7qN1KJJKi27m1miGhyjQDvSU6VEQ7wJjzIAnv5YRzRSghBAKFuX2PcMYMz6encqipTAVSOtCgVNDg7A95Ltz81NxFcR4g6Q5Zg0Ahz9FRwOMDzhpwXURsDYQH9X5/TAqFYWUCSAEzBBaZvZj64DXqgCAkdtT8c7Opv84EzdCyNNNLzaAO92B8saNCkpTipUCUguwu4tJDCPucZuXK1KJZbCBGntBO/9Rho0TpWpakgqIB5gFyRayTM/O+gD7RNAJKkALU8ay8am8nYu27d8ZeWzCqz6fdDgrOwkkJ5h/8AxGNs0KSQCJJIMy9rP3LNeNsZQzFVfwMkPKgWmxYiY7c7YkoGpJLGDc7rJaXGxDx3JG2HUZFSKZrrEzpDQAQ5fYE/fzwlSrppqMylRBJFiC0Hhtk/OMalHMVKiPxAE0gXQlXvKI7bJhu8YkN7EzFOlTWon8ZeoggfCzw5JdR9bYyluFJppAC6jP8AygmEu9mOzbblsWpUj1Vi7mUOLkxqb8v1vu2FVIKWF1KYnVManIbntyeBg1YbWJQlBaGM2ltRPcNHLeWL+2VByX2SODLDS/JLHs3bFqIFMAEdaiHBsBEOd3LvuQdhIc5lis61E6ioqCU7kxJ3Ia4gBsKCytRhVWzHxL2J2T3hr8jthetlPEdTyVdCRaCASX2LkN98OrYlVJOzpdkiXdR2LMkecDY4rlaTKJKgwimDZymA3o+BOJWwAQshIAga2tNovOJjPOdSISkKA3Kh6/ELGPTEwHGlnVkKBBTKS7cgAKgeQU38pw7QrirTUlTldIsow7CzbFjYtzzhPP0UrCVvpCtv5ht6vhf2VmE0yW1l4IcAefnt88aDcq1ddMLJ6kLYhxKTMk9p4w0opqoAJDkONuoavrt9cZdMoprqoq+52Duk78/4OO5fM+EpJ/7ai6SAdW0W2P3fAj+UrCogoMLYjqZgQLsryHfcYJ7Np+9TrGyiAX/KxLG0hQ+mEfbBI/EQ6RdhD7AntH0nF6lcqQmoB7mvUxLMyTI2N1eZOH4mUvKpQpdFSgKdRignZQu07Nt/LxgmVIrBVEpYMxP5W7diCcF9o0vFoJqBiaZBe1obyacJ5xqdROYphxUgpdgFvL+b/fGSY9lZmohWhRZSToUDwBdjsQXw0KRytUaVnwieiHYloO5h2/tg/tbICqBUQPxUDy1ASxe3Y7/YHs/O+IkoWNp7GObMdsSXz1K2Zpp6dLqG7bLmx/T1wKrl01wFJU1RNlvdwXcbjtjuTzaqdTw1dSSBoIsoN2udmPHlgYyLL1US6FJdaLEOx6fN7bfIYola3WQmqkEAQr80s6VcD53xXLUV0XbrpqJ8w3I/XdsaidFZIS7pASQGsxMdrfTvhPMrVRZAYqUCAWdoDqV2Dj6CHGLUFUouVJojXSAT4lNxMe6PQAnsW3iUGCTJXQJh/epmI7T9/m2uj4SAuhYNrBck7lQO5l/74HQ6vxqSQUr/ANSn+Zpdufux74og66lJBQoa6ZACVxYw3n/nBctQbrpqg6Y5cyBzIIY8tjlOmQPwTrQouaarp/bj++BUKlI1B71MmQBZyY6T5n9jCmuSoCUyDqtAPuxz72xdvLFMypTKZJBhum0u12+If+OBVFklIFUA3H1Eyzs3pOKVF6kP4iQLkMQQkkkeoBV6pGLEFSWpiX0kz1MWbyPCgX5SecWVlUlQSZaCQwhuYNgOPc8sY+WzSFVeqooy6mDOR5v/ADejdsa+Qr0yFqQglzcz8thAv3GKhFV0pBFJDlBfkQxE3sCb/EPTPzHjzq6UvueOAOwJNnngY1UIWroSmCloIlw9h/KoBwMYntXKgrermDpLkJAg2me5G2xwxJTrUqSgG8ZezW1HcIcv5y2LVEOoVMyuDZD3d5Ued23747kUrJP8PSTTdgV1HcvLuZVHD7YIqhSovUUrxFA++ownnSnYfXEBK6VALXUgM4QIO7ONv8vheipiKlQSBqT394Aq7dKmfh8NCgVDXUfSQIUGJdRuNgxae13wJSipCitTsgRHVdj5XHm+1wq0U6iFOBrlpkG5H5e19r2xdNQdSwB1OwawLiGDOSDAdnGO5GldSlMQnSkM4AmWef1wBQSEOUwQQB6PMOfeLcYYkqUQl03qKYnkXYcPiFNhq6ABpMNACXBBgwWwjm660rUkP4ikkkn4QQXU43v8sUOeACAHJOpKSHn0Fu2MUwDO55aaightLxDfYNiYYVRQfhQYGw2DY5jWwtnMf9/sAR2L3GMJYgef6J/qfniYmJl6HOe9SP8Au/8AXHPa3u//ANB+g+2OYmKKnc4PwlndgPRxH1wp7DWWVJ3+5xMTD+057K+EbRG1jtjK9jLJ8VJJI8MltnBgtzjuJjNLf9lKJBc7n6W+w+Qxm+0Q2YqNDlL95TiYmKKm/aZegSZYAjt17cYt7CMp/fxqH2DYmJiI1QNmFdwH7+eC+zZrVHn3BPDGPLExMCKezVHWoPDqj0wb2MkCqoCACWAt7x/qfniYmJM72zFRx+T/ANDjVoJCh1B7Xn4cTEwpm5kMKoEdR+iA33PzOL+1aCRThKRGwHfExMTJb/41RS61aQ8ywew3xu50tRS0dX6p/rjmJhXEnlSxU35k/Y4zPYNMKKSoBRFJJDh5ZMzviYmH8VUrVCUST/qkX21KjGchAXmaaVgKSUrcKDgto2OJiYb9Fb/tNRNUufgOBZ9I8VIYNrSPRkx5YmJjJL+0z+LVG2pvTUiPKcDyHw//ALF/RLD5AADyGJiYoi2alFQ7lbE8hnn1L4TMN5forExMZ5EKgsgQTv8AfExMTCy//9k="/>
          <p:cNvSpPr>
            <a:spLocks noChangeAspect="1" noChangeArrowheads="1"/>
          </p:cNvSpPr>
          <p:nvPr/>
        </p:nvSpPr>
        <p:spPr bwMode="auto">
          <a:xfrm>
            <a:off x="307975" y="-2613025"/>
            <a:ext cx="768667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1" y="2779617"/>
            <a:ext cx="5934074" cy="3644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7975" y="6378059"/>
            <a:ext cx="390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Ian </a:t>
            </a:r>
            <a:r>
              <a:rPr lang="en-US" dirty="0" err="1" smtClean="0"/>
              <a:t>Goodfellow</a:t>
            </a:r>
            <a:r>
              <a:rPr lang="en-US" dirty="0" smtClean="0"/>
              <a:t> – ICLR 2015 Tutorial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/>
          <p:nvPr/>
        </p:nvSpPr>
        <p:spPr>
          <a:xfrm>
            <a:off x="533400" y="1352550"/>
            <a:ext cx="8229600" cy="4895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Hype: (n) “</a:t>
            </a:r>
            <a:r>
              <a:rPr lang="en-US" dirty="0"/>
              <a:t>extravagant or intensive publicity or promotion”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Hope: (n) “</a:t>
            </a:r>
            <a:r>
              <a:rPr lang="en-US" dirty="0"/>
              <a:t>expectation of fulfillment or </a:t>
            </a:r>
            <a:r>
              <a:rPr lang="en-US" dirty="0" smtClean="0"/>
              <a:t>success”</a:t>
            </a:r>
            <a:endParaRPr lang="en-US" dirty="0" smtClean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914758"/>
          </a:xfrm>
        </p:spPr>
        <p:txBody>
          <a:bodyPr/>
          <a:lstStyle/>
          <a:p>
            <a:r>
              <a:rPr lang="en-US" sz="3600" dirty="0" smtClean="0">
                <a:solidFill>
                  <a:schemeClr val="bg1"/>
                </a:solidFill>
              </a:rPr>
              <a:t>Deep Learning: Hype or Hope?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/>
          <p:nvPr/>
        </p:nvSpPr>
        <p:spPr>
          <a:xfrm>
            <a:off x="533400" y="1152524"/>
            <a:ext cx="8229600" cy="509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LeNet</a:t>
            </a:r>
            <a:r>
              <a:rPr lang="en-US" dirty="0" smtClean="0"/>
              <a:t> 1989: recognize zip codes, Yann </a:t>
            </a:r>
            <a:r>
              <a:rPr lang="en-US" dirty="0" err="1" smtClean="0"/>
              <a:t>Lecun</a:t>
            </a:r>
            <a:r>
              <a:rPr lang="en-US" dirty="0" smtClean="0"/>
              <a:t>, Bernhard </a:t>
            </a:r>
            <a:r>
              <a:rPr lang="en-US" dirty="0" err="1" smtClean="0"/>
              <a:t>Boser</a:t>
            </a:r>
            <a:r>
              <a:rPr lang="en-US" dirty="0" smtClean="0"/>
              <a:t> and others, ran live in US postal service</a:t>
            </a:r>
            <a:endParaRPr lang="en-US" dirty="0" smtClean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914758"/>
          </a:xfrm>
        </p:spPr>
        <p:txBody>
          <a:bodyPr/>
          <a:lstStyle/>
          <a:p>
            <a:r>
              <a:rPr lang="en-US" sz="3600" dirty="0" smtClean="0">
                <a:solidFill>
                  <a:schemeClr val="bg1"/>
                </a:solidFill>
              </a:rPr>
              <a:t>Milestones: Digit Recognition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2505073"/>
            <a:ext cx="3403145" cy="3514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627" y="2371725"/>
            <a:ext cx="4662556" cy="4057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/>
          <p:nvPr/>
        </p:nvSpPr>
        <p:spPr>
          <a:xfrm>
            <a:off x="533400" y="990600"/>
            <a:ext cx="82296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Convolutional NNs: </a:t>
            </a:r>
            <a:r>
              <a:rPr lang="en-US" dirty="0" err="1" smtClean="0"/>
              <a:t>AlexNet</a:t>
            </a:r>
            <a:r>
              <a:rPr lang="en-US" dirty="0" smtClean="0"/>
              <a:t> (2012): trained on 200 GB of ImageNet Data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914758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Milestones: Image Classification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8" name="Picture 4" descr="https://encrypted-tbn3.gstatic.com/images?q=tbn:ANd9GcRNCBGSfScsFbATxqtoHbqK-VcjSg3dcoAztfCGJ4AGjIb4XeLaWQ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550" y="2064423"/>
            <a:ext cx="4168775" cy="139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4548890" y="3831721"/>
            <a:ext cx="3981450" cy="2059635"/>
            <a:chOff x="4895850" y="1419071"/>
            <a:chExt cx="3981450" cy="2059635"/>
          </a:xfrm>
        </p:grpSpPr>
        <p:pic>
          <p:nvPicPr>
            <p:cNvPr id="8" name="Picture 2" descr="https://pbs.twimg.com/media/B1IiCUrIMAAofUw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0155" y="1419071"/>
              <a:ext cx="3086870" cy="2059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/>
            <p:cNvSpPr/>
            <p:nvPr/>
          </p:nvSpPr>
          <p:spPr>
            <a:xfrm>
              <a:off x="6593590" y="2313233"/>
              <a:ext cx="198845" cy="200739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>
              <a:stCxn id="9" idx="2"/>
            </p:cNvCxnSpPr>
            <p:nvPr/>
          </p:nvCxnSpPr>
          <p:spPr>
            <a:xfrm flipH="1" flipV="1">
              <a:off x="4895850" y="2312065"/>
              <a:ext cx="1697740" cy="101538"/>
            </a:xfrm>
            <a:prstGeom prst="line">
              <a:avLst/>
            </a:prstGeom>
            <a:ln w="12700">
              <a:solidFill>
                <a:srgbClr val="C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5355725" y="2893098"/>
              <a:ext cx="3483555" cy="1169"/>
            </a:xfrm>
            <a:prstGeom prst="line">
              <a:avLst/>
            </a:prstGeom>
            <a:ln w="19050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7705885" y="2313233"/>
              <a:ext cx="76040" cy="581034"/>
            </a:xfrm>
            <a:prstGeom prst="line">
              <a:avLst/>
            </a:prstGeom>
            <a:ln w="12700">
              <a:solidFill>
                <a:srgbClr val="C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062380" y="1788845"/>
              <a:ext cx="18149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Human performance</a:t>
              </a:r>
              <a:br>
                <a:rPr lang="en-US" sz="1400" dirty="0" smtClean="0"/>
              </a:br>
              <a:r>
                <a:rPr lang="en-US" sz="1400" dirty="0" smtClean="0"/>
                <a:t>5.1% error</a:t>
              </a:r>
              <a:endParaRPr lang="en-US" sz="1400" dirty="0"/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7901940" y="2823391"/>
              <a:ext cx="975360" cy="139415"/>
            </a:xfrm>
            <a:prstGeom prst="line">
              <a:avLst/>
            </a:prstGeom>
            <a:ln w="19050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4" name="Picture 2" descr="http://rodrigob.github.io/are_we_there_yet/build/images/stl_10.png?136308507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064423"/>
            <a:ext cx="3641141" cy="364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/>
          <p:nvPr/>
        </p:nvSpPr>
        <p:spPr>
          <a:xfrm>
            <a:off x="533400" y="990600"/>
            <a:ext cx="82296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Recurrent Nets: LSTMs (1997):</a:t>
            </a:r>
            <a:endParaRPr lang="en-US" dirty="0" smtClean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914758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Milestones: Speech Recognition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30" name="Picture 6" descr="https://upload.wikimedia.org/wikipedia/commons/d/d5/Long_Short_Term_Memory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1662931"/>
            <a:ext cx="3148012" cy="179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Shape 18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648200" y="1577206"/>
            <a:ext cx="3307160" cy="2147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http://deliveryimages.acm.org/10.1145/2510000/2500887/figs/f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475" y="3971859"/>
            <a:ext cx="5667376" cy="2534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/>
          <p:nvPr/>
        </p:nvSpPr>
        <p:spPr>
          <a:xfrm>
            <a:off x="533400" y="990600"/>
            <a:ext cx="82296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Sequence-to-sequence models with LSTMs and attention: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Source Luong, Cho, Manning ACL Tutorial 2016. </a:t>
            </a:r>
            <a:endParaRPr lang="en-US" dirty="0" smtClean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914758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Milestones: Language Translation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122" name="Picture 2" descr="https://sites.google.com/site/acl16nmt/_/rsrc/1470287330561/home/nmt.png?height=225&amp;width=40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2019300"/>
            <a:ext cx="3810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709737"/>
            <a:ext cx="3767372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554" y="-76200"/>
            <a:ext cx="8229600" cy="1066800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Milestones: Deep Reinforcement Learning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9650"/>
            <a:ext cx="8229600" cy="5229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In 2013, Deep Mind’s  arcade player bests human expert on six Atar</a:t>
            </a:r>
            <a:r>
              <a:rPr lang="en-US" dirty="0" smtClean="0"/>
              <a:t>i Games. </a:t>
            </a:r>
            <a:r>
              <a:rPr lang="en-US" sz="2400" dirty="0" smtClean="0"/>
              <a:t>Acquired by Google in 2014,.</a:t>
            </a:r>
            <a:endParaRPr lang="en-US" sz="2400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dirty="0" smtClean="0"/>
              <a:t>In 2016, Deep Mind’s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alphaGo</a:t>
            </a:r>
            <a:r>
              <a:rPr lang="en-US" dirty="0" smtClean="0"/>
              <a:t> defeats former </a:t>
            </a:r>
            <a:br>
              <a:rPr lang="en-US" dirty="0"/>
            </a:br>
            <a:r>
              <a:rPr lang="en-US" dirty="0" smtClean="0"/>
              <a:t>world champion Lee </a:t>
            </a:r>
            <a:r>
              <a:rPr lang="en-US" dirty="0" err="1" smtClean="0"/>
              <a:t>Sedol</a:t>
            </a:r>
            <a:r>
              <a:rPr lang="en-US" dirty="0" smtClean="0"/>
              <a:t> </a:t>
            </a:r>
            <a:r>
              <a:rPr lang="en-US" sz="2400" dirty="0" smtClean="0"/>
              <a:t> 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1B168B-89B1-DC47-90F1-28CE2F9126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122" name="Picture 2" descr="Convolutional_NN 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264" y="1871335"/>
            <a:ext cx="3133725" cy="238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robohub.org/wp-content/uploads/2014/09/Deep_Mind_RL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4" y="2207896"/>
            <a:ext cx="2638425" cy="152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https://i.guim.co.uk/img/media/61fbcefd19f7b46a81950b78d164299741082d89/844_1528_3013_1808/master/3013.jpg?w=620&amp;q=55&amp;auto=format&amp;usm=12&amp;fit=max&amp;s=ee690bf09c7702c4ddf8814b8604f80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6" name="AutoShape 4" descr="https://i.guim.co.uk/img/media/61fbcefd19f7b46a81950b78d164299741082d89/844_1528_3013_1808/master/3013.jpg?w=620&amp;q=55&amp;auto=format&amp;usm=12&amp;fit=max&amp;s=ee690bf09c7702c4ddf8814b8604f80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7" name="AutoShape 6" descr="https://i.guim.co.uk/img/media/61fbcefd19f7b46a81950b78d164299741082d89/844_1528_3013_1808/master/3013.jpg?w=620&amp;q=55&amp;auto=format&amp;usm=12&amp;fit=max&amp;s=ee690bf09c7702c4ddf8814b8604f80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8" name="AutoShape 8" descr="Go player Lee Sedol, seated right, reviews the game after losing to AlphaGo.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2058" name="Picture 10" descr="http://img.etimg.com/photo/51382009/ch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24" y="4255767"/>
            <a:ext cx="3863406" cy="250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/>
          <p:nvPr/>
        </p:nvSpPr>
        <p:spPr>
          <a:xfrm>
            <a:off x="533400" y="1352550"/>
            <a:ext cx="8229600" cy="4895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914758"/>
          </a:xfrm>
        </p:spPr>
        <p:txBody>
          <a:bodyPr/>
          <a:lstStyle/>
          <a:p>
            <a:r>
              <a:rPr lang="en-US" sz="3600" dirty="0" smtClean="0">
                <a:solidFill>
                  <a:schemeClr val="bg1"/>
                </a:solidFill>
              </a:rPr>
              <a:t>Deep Learning: Is it Hype or Hope?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5157</Words>
  <Application>WPS Presentation</Application>
  <PresentationFormat>On-screen Show (4:3)</PresentationFormat>
  <Paragraphs>226</Paragraphs>
  <Slides>27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5" baseType="lpstr">
      <vt:lpstr>Arial</vt:lpstr>
      <vt:lpstr>宋体</vt:lpstr>
      <vt:lpstr>Wingdings</vt:lpstr>
      <vt:lpstr>Wingdings 2</vt:lpstr>
      <vt:lpstr>微软雅黑</vt:lpstr>
      <vt:lpstr>Arial Unicode MS</vt:lpstr>
      <vt:lpstr>Calibri</vt:lpstr>
      <vt:lpstr>Clarity</vt:lpstr>
      <vt:lpstr>CS294-129: Designing, Visualizing and Understanding Deep Neural Networks</vt:lpstr>
      <vt:lpstr>Deep Learning: Hype or Hope? </vt:lpstr>
      <vt:lpstr>Deep Learning: Hype or Hope? </vt:lpstr>
      <vt:lpstr>Milestones: Digit Recognition</vt:lpstr>
      <vt:lpstr>Milestones: Image Classification</vt:lpstr>
      <vt:lpstr>Milestones: Speech Recognition</vt:lpstr>
      <vt:lpstr>Milestones: Language Translation</vt:lpstr>
      <vt:lpstr> Milestones: Deep Reinforcement Learning</vt:lpstr>
      <vt:lpstr>Deep Learning: Is it Hype or Hope? </vt:lpstr>
      <vt:lpstr>Deep Learning: Is it Hype or Hope? </vt:lpstr>
      <vt:lpstr>Learning about Deep Neural Networks</vt:lpstr>
      <vt:lpstr>This Course (please interrupt with questions)</vt:lpstr>
      <vt:lpstr>The role of Animation</vt:lpstr>
      <vt:lpstr>Prerequisites</vt:lpstr>
      <vt:lpstr>Logistics</vt:lpstr>
      <vt:lpstr>Course Project</vt:lpstr>
      <vt:lpstr>Outline – Basics/Computer Vision</vt:lpstr>
      <vt:lpstr>Some History</vt:lpstr>
      <vt:lpstr>Phases of Neural Network Research</vt:lpstr>
      <vt:lpstr>Citations of the “LeNet” paper</vt:lpstr>
      <vt:lpstr>Why the success of DNNs is surprising</vt:lpstr>
      <vt:lpstr>Why the success of DNNs is surprising</vt:lpstr>
      <vt:lpstr>Why the success of DNNs is surprising</vt:lpstr>
      <vt:lpstr>Why the success of DNNs is surprising obvious</vt:lpstr>
      <vt:lpstr>Why the success of DNNs is surprising obvious</vt:lpstr>
      <vt:lpstr>Why the success of DNNs is surprising obvious</vt:lpstr>
      <vt:lpstr>Why the success of DNNs is surprising obvious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Huasha Zhao</dc:creator>
  <cp:lastModifiedBy>dell</cp:lastModifiedBy>
  <cp:revision>1083</cp:revision>
  <cp:lastPrinted>2013-04-04T21:00:00Z</cp:lastPrinted>
  <dcterms:created xsi:type="dcterms:W3CDTF">2013-04-18T21:29:00Z</dcterms:created>
  <dcterms:modified xsi:type="dcterms:W3CDTF">2019-03-16T12:39:40Z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1033-10.2.0.7635</vt:lpwstr>
  </property>
</Properties>
</file>